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94" r:id="rId2"/>
    <p:sldId id="257" r:id="rId3"/>
    <p:sldId id="286" r:id="rId4"/>
    <p:sldId id="273" r:id="rId5"/>
    <p:sldId id="302" r:id="rId6"/>
    <p:sldId id="303" r:id="rId7"/>
    <p:sldId id="304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756"/>
    <a:srgbClr val="228ECD"/>
    <a:srgbClr val="29A0DB"/>
    <a:srgbClr val="2EB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0"/>
    <p:restoredTop sz="93945" autoAdjust="0"/>
  </p:normalViewPr>
  <p:slideViewPr>
    <p:cSldViewPr>
      <p:cViewPr varScale="1">
        <p:scale>
          <a:sx n="82" d="100"/>
          <a:sy n="82" d="100"/>
        </p:scale>
        <p:origin x="712" y="1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AC77E-47B3-4241-96BE-9FA24EDFF13F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8051A-B130-47E8-ACE6-F15B3F1854B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8051A-B130-47E8-ACE6-F15B3F1854BC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>
            <a:fillRect/>
          </a:stretch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占位符 1"/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&amp;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>
            <a:fillRect/>
          </a:stretch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背景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目标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洞察&amp;策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>
            <a:fillRect/>
          </a:stretch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洞察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策略</a:t>
            </a:r>
            <a:endParaRPr lang="zh-CN" altLang="en-US" sz="3200" dirty="0">
              <a:solidFill>
                <a:srgbClr val="031756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媒介&amp;执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>
            <a:fillRect/>
          </a:stretch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媒介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执行</a:t>
            </a:r>
            <a:endParaRPr lang="zh-CN" altLang="en-US" sz="3200" dirty="0">
              <a:solidFill>
                <a:srgbClr val="031756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效果&amp;反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>
            <a:fillRect/>
          </a:stretch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效果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反馈</a:t>
            </a:r>
            <a:endParaRPr lang="zh-CN" altLang="en-US" sz="3200" dirty="0">
              <a:solidFill>
                <a:srgbClr val="031756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31756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anose="020B0604020202090204" pitchFamily="34" charset="0"/>
        <a:buChar char="•"/>
        <a:defRPr sz="18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anose="020B0604020202090204" pitchFamily="34" charset="0"/>
        <a:buChar char="–"/>
        <a:defRPr sz="16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»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2096852"/>
            <a:ext cx="12192000" cy="1872208"/>
          </a:xfrm>
        </p:spPr>
        <p:txBody>
          <a:bodyPr>
            <a:normAutofit/>
          </a:bodyPr>
          <a:lstStyle/>
          <a:p>
            <a:r>
              <a:rPr lang="zh-CN" altLang="en-US" sz="5400" dirty="0">
                <a:solidFill>
                  <a:srgbClr val="031756"/>
                </a:solidFill>
              </a:rPr>
              <a:t>第</a:t>
            </a:r>
            <a:r>
              <a:rPr lang="en-US" altLang="zh-CN" sz="5400" dirty="0"/>
              <a:t>7</a:t>
            </a:r>
            <a:r>
              <a:rPr lang="zh-CN" altLang="en-US" sz="5400" dirty="0">
                <a:solidFill>
                  <a:srgbClr val="031756"/>
                </a:solidFill>
              </a:rPr>
              <a:t>届</a:t>
            </a:r>
            <a:r>
              <a:rPr lang="en-US" altLang="zh-CN" sz="5400" dirty="0">
                <a:solidFill>
                  <a:srgbClr val="031756"/>
                </a:solidFill>
              </a:rPr>
              <a:t>TMA</a:t>
            </a:r>
            <a:r>
              <a:rPr lang="zh-CN" altLang="en-US" sz="5400" dirty="0">
                <a:solidFill>
                  <a:srgbClr val="031756"/>
                </a:solidFill>
              </a:rPr>
              <a:t>移动营销大奖</a:t>
            </a:r>
          </a:p>
        </p:txBody>
      </p:sp>
      <p:sp>
        <p:nvSpPr>
          <p:cNvPr id="5" name="副标题 2"/>
          <p:cNvSpPr txBox="1"/>
          <p:nvPr/>
        </p:nvSpPr>
        <p:spPr>
          <a:xfrm>
            <a:off x="0" y="4221088"/>
            <a:ext cx="12192000" cy="1368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360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参赛资料填写</a:t>
            </a:r>
            <a:endParaRPr lang="en-US" altLang="zh-CN" sz="3600" dirty="0">
              <a:solidFill>
                <a:srgbClr val="0317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（案例类</a:t>
            </a:r>
            <a:r>
              <a:rPr lang="en-US" altLang="zh-CN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客户体验类）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>
            <a:fillRect/>
          </a:stretch>
        </p:blipFill>
        <p:spPr>
          <a:xfrm>
            <a:off x="4547828" y="665858"/>
            <a:ext cx="3096344" cy="117896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填写要求</a:t>
            </a:r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839416" y="1600201"/>
            <a:ext cx="10297144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请提供参赛公司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及案例相关品牌主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，</a:t>
            </a:r>
            <a:r>
              <a:rPr lang="en-US" altLang="zh-CN" sz="1600" b="1" dirty="0">
                <a:solidFill>
                  <a:srgbClr val="031756"/>
                </a:solidFill>
              </a:rPr>
              <a:t>AI</a:t>
            </a:r>
            <a:r>
              <a:rPr lang="zh-CN" altLang="en-US" sz="1600" b="1" dirty="0">
                <a:solidFill>
                  <a:srgbClr val="031756"/>
                </a:solidFill>
              </a:rPr>
              <a:t>及</a:t>
            </a:r>
            <a:r>
              <a:rPr lang="en-US" altLang="zh-CN" sz="1600" b="1" dirty="0">
                <a:solidFill>
                  <a:srgbClr val="031756"/>
                </a:solidFill>
              </a:rPr>
              <a:t>JPG</a:t>
            </a:r>
            <a:r>
              <a:rPr lang="zh-CN" altLang="en-US" sz="1600" b="1" dirty="0">
                <a:solidFill>
                  <a:srgbClr val="031756"/>
                </a:solidFill>
              </a:rPr>
              <a:t>格式各一（以附件形式发送）。</a:t>
            </a:r>
            <a:endParaRPr lang="en-US" altLang="zh-CN" sz="1600" b="1" dirty="0">
              <a:solidFill>
                <a:srgbClr val="031756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为</a:t>
            </a:r>
            <a:r>
              <a:rPr lang="zh-CN" altLang="en-US" sz="1600" b="1" i="0" dirty="0">
                <a:solidFill>
                  <a:srgbClr val="031756"/>
                </a:solidFill>
              </a:rPr>
              <a:t>保证参赛作品的统一展示，请严格遵照模板中的版块分类填写，各版块内可根据需求增减内容</a:t>
            </a:r>
            <a:r>
              <a:rPr lang="zh-CN" altLang="en-US" sz="1600" b="1" dirty="0">
                <a:solidFill>
                  <a:srgbClr val="031756"/>
                </a:solidFill>
              </a:rPr>
              <a:t>页数；填写时，请将模板中的提示说明文字删除；</a:t>
            </a:r>
            <a:r>
              <a:rPr lang="zh-CN" altLang="en-US" sz="1600" b="1" i="0" dirty="0">
                <a:solidFill>
                  <a:srgbClr val="031756"/>
                </a:solidFill>
              </a:rPr>
              <a:t>可对</a:t>
            </a:r>
            <a:r>
              <a:rPr lang="en-US" altLang="zh-CN" sz="1600" b="1" i="0" dirty="0">
                <a:solidFill>
                  <a:srgbClr val="031756"/>
                </a:solidFill>
              </a:rPr>
              <a:t>PPT</a:t>
            </a:r>
            <a:r>
              <a:rPr lang="zh-CN" altLang="en-US" sz="1600" b="1" i="0" dirty="0">
                <a:solidFill>
                  <a:srgbClr val="031756"/>
                </a:solidFill>
              </a:rPr>
              <a:t>进行美化设计，以增加阅读体验。</a:t>
            </a:r>
            <a:endParaRPr lang="en-US" altLang="zh-CN" sz="1600" b="1" i="0" dirty="0">
              <a:solidFill>
                <a:srgbClr val="031756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格式：</a:t>
            </a:r>
            <a:r>
              <a:rPr lang="zh-CN" altLang="en-US" sz="1600" i="0" dirty="0"/>
              <a:t>参赛作品</a:t>
            </a:r>
            <a:r>
              <a:rPr lang="en-US" altLang="zh-CN" sz="1600" i="0" dirty="0"/>
              <a:t>PPT</a:t>
            </a:r>
            <a:r>
              <a:rPr lang="zh-CN" altLang="en-US" sz="1600" i="0" dirty="0"/>
              <a:t>页面比例为</a:t>
            </a:r>
            <a:r>
              <a:rPr lang="en-US" altLang="zh-CN" sz="1600" i="0" dirty="0"/>
              <a:t>16:9</a:t>
            </a:r>
            <a:r>
              <a:rPr lang="zh-CN" altLang="en-US" sz="1600" i="0" dirty="0"/>
              <a:t>，整体不超过</a:t>
            </a:r>
            <a:r>
              <a:rPr lang="en-US" altLang="zh-CN" sz="1600" i="0" dirty="0"/>
              <a:t>25</a:t>
            </a:r>
            <a:r>
              <a:rPr lang="zh-CN" altLang="en-US" sz="1600" i="0" dirty="0"/>
              <a:t>页，模板中的填写要求提示文字需自行删除。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图片：</a:t>
            </a:r>
            <a:r>
              <a:rPr lang="zh-CN" altLang="en-US" sz="1600" i="0" dirty="0"/>
              <a:t>插入在内容描述的相应位置，尽可能使用高清且冲击力强的配图，以达到惊艳的视觉效果。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链接：</a:t>
            </a:r>
            <a:r>
              <a:rPr lang="zh-CN" altLang="en-US" sz="1600" i="0" dirty="0"/>
              <a:t>内嵌在内容中的链接地址，请确保链接长期有效且能正常打开浏览。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视频：</a:t>
            </a:r>
            <a:r>
              <a:rPr lang="zh-CN" altLang="en-US" sz="1600" dirty="0"/>
              <a:t>作品中如有视频，建议时长在</a:t>
            </a:r>
            <a:r>
              <a:rPr lang="en-US" altLang="zh-CN" sz="1600" dirty="0"/>
              <a:t>3</a:t>
            </a:r>
            <a:r>
              <a:rPr lang="zh-CN" altLang="en-US" sz="1600" dirty="0"/>
              <a:t>分钟以内，请提供视频源文件，同时将视频上传至视频网站，提供视频链接（切勿将视频直接内嵌到</a:t>
            </a:r>
            <a:r>
              <a:rPr lang="en-US" altLang="zh-CN" sz="1600" dirty="0"/>
              <a:t>PPT</a:t>
            </a:r>
            <a:r>
              <a:rPr lang="zh-CN" altLang="en-US" sz="1600" dirty="0"/>
              <a:t>中）。</a:t>
            </a:r>
            <a:endParaRPr lang="en-US" altLang="zh-CN" sz="1600" i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376" y="1441567"/>
            <a:ext cx="10972800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rgbClr val="031756"/>
                </a:solidFill>
              </a:rPr>
              <a:t>案例名称</a:t>
            </a:r>
          </a:p>
        </p:txBody>
      </p:sp>
      <p:sp>
        <p:nvSpPr>
          <p:cNvPr id="4" name="矩形 3"/>
          <p:cNvSpPr/>
          <p:nvPr/>
        </p:nvSpPr>
        <p:spPr>
          <a:xfrm>
            <a:off x="2485066" y="2577583"/>
            <a:ext cx="70936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* 尽量控制在</a:t>
            </a:r>
            <a:r>
              <a:rPr lang="en-US" altLang="zh-CN" sz="1600" b="1" dirty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16</a:t>
            </a:r>
            <a:r>
              <a:rPr lang="zh-CN" altLang="en-US" sz="1600" b="1" dirty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字以内，涵盖品牌名称、核心主题等，不可出现参赛公司名称</a:t>
            </a:r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2485066" y="3061919"/>
            <a:ext cx="8867518" cy="1735233"/>
          </a:xfrm>
        </p:spPr>
        <p:txBody>
          <a:bodyPr>
            <a:normAutofit/>
          </a:bodyPr>
          <a:lstStyle/>
          <a:p>
            <a:pPr indent="-53975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dirty="0">
                <a:solidFill>
                  <a:srgbClr val="031756"/>
                </a:solidFill>
              </a:rPr>
              <a:t>品牌名称：</a:t>
            </a:r>
            <a:r>
              <a:rPr lang="zh-CN" altLang="en-US" sz="1400" i="0" dirty="0">
                <a:solidFill>
                  <a:srgbClr val="031756"/>
                </a:solidFill>
              </a:rPr>
              <a:t>填写简称</a:t>
            </a:r>
            <a:endParaRPr lang="en-US" altLang="zh-CN" sz="1400" i="0" dirty="0">
              <a:solidFill>
                <a:srgbClr val="031756"/>
              </a:solidFill>
            </a:endParaRPr>
          </a:p>
          <a:p>
            <a:pPr indent="-53975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</a:rPr>
              <a:t>所属行业：</a:t>
            </a:r>
            <a:r>
              <a:rPr lang="zh-CN" altLang="en-US" sz="1400" i="0" dirty="0">
                <a:solidFill>
                  <a:srgbClr val="031756"/>
                </a:solidFill>
              </a:rPr>
              <a:t>指品牌广告主的所属行业</a:t>
            </a:r>
            <a:endParaRPr lang="en-US" altLang="zh-CN" sz="1400" i="0" dirty="0">
              <a:solidFill>
                <a:srgbClr val="031756"/>
              </a:solidFill>
            </a:endParaRPr>
          </a:p>
          <a:p>
            <a:pPr indent="-53975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</a:rPr>
              <a:t>执行时间</a:t>
            </a:r>
            <a:r>
              <a:rPr lang="zh-CN" altLang="en-US" sz="1400" b="1" i="0" dirty="0">
                <a:solidFill>
                  <a:srgbClr val="031756"/>
                </a:solidFill>
                <a:sym typeface="Wingdings" panose="05000000000000000000" pitchFamily="2" charset="2"/>
              </a:rPr>
              <a:t>：</a:t>
            </a:r>
            <a:r>
              <a:rPr lang="zh-CN" altLang="en-US" sz="1400" i="0" dirty="0">
                <a:solidFill>
                  <a:srgbClr val="031756"/>
                </a:solidFill>
                <a:sym typeface="Wingdings" panose="05000000000000000000" pitchFamily="2" charset="2"/>
              </a:rPr>
              <a:t>项目起止时间，如</a:t>
            </a:r>
            <a:r>
              <a:rPr lang="zh-CN" altLang="en-US" sz="1400" dirty="0">
                <a:solidFill>
                  <a:srgbClr val="031756"/>
                </a:solidFill>
                <a:sym typeface="Wingdings" panose="05000000000000000000" pitchFamily="2" charset="2"/>
              </a:rPr>
              <a:t>：</a:t>
            </a:r>
            <a:r>
              <a:rPr lang="en-US" altLang="zh-CN" sz="1400" dirty="0">
                <a:solidFill>
                  <a:srgbClr val="031756"/>
                </a:solidFill>
                <a:sym typeface="Wingdings" panose="05000000000000000000" pitchFamily="2" charset="2"/>
              </a:rPr>
              <a:t>2020.01.10-2020.09.01</a:t>
            </a:r>
            <a:endParaRPr lang="zh-CN" altLang="en-US" sz="1400" i="0" dirty="0">
              <a:solidFill>
                <a:srgbClr val="C00000"/>
              </a:solidFill>
            </a:endParaRPr>
          </a:p>
          <a:p>
            <a:pPr indent="-53975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</a:rPr>
              <a:t>参选类别：</a:t>
            </a:r>
            <a:r>
              <a:rPr lang="zh-CN" altLang="en-US" sz="1400" dirty="0">
                <a:solidFill>
                  <a:srgbClr val="031756"/>
                </a:solidFill>
                <a:sym typeface="+mn-ea"/>
              </a:rPr>
              <a:t>客户体验类</a:t>
            </a:r>
            <a:endParaRPr lang="zh-CN" altLang="en-US" sz="1400" strike="sngStrike" dirty="0">
              <a:solidFill>
                <a:srgbClr val="03175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7448" y="1600201"/>
            <a:ext cx="9446840" cy="4525963"/>
          </a:xfrm>
        </p:spPr>
        <p:txBody>
          <a:bodyPr/>
          <a:lstStyle/>
          <a:p>
            <a:r>
              <a:rPr lang="zh-CN" altLang="en-US" i="1" dirty="0"/>
              <a:t>企业的品牌与体验愿景是什么？</a:t>
            </a:r>
            <a:endParaRPr lang="en-US" altLang="zh-CN" i="1" dirty="0"/>
          </a:p>
          <a:p>
            <a:r>
              <a:rPr lang="zh-CN" altLang="en-US" i="1" dirty="0">
                <a:sym typeface="+mn-ea"/>
              </a:rPr>
              <a:t>在客户体验面临的挑战是什么？</a:t>
            </a:r>
          </a:p>
          <a:p>
            <a:r>
              <a:rPr lang="zh-CN" altLang="en-US" i="1" dirty="0"/>
              <a:t>最终想要实现怎样的目标？</a:t>
            </a:r>
            <a:endParaRPr lang="en-US" altLang="zh-CN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zh-CN" altLang="en-US"/>
              <a:t>客户洞察与策略</a:t>
            </a: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1199456" y="1600201"/>
            <a:ext cx="98788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90204" pitchFamily="34" charset="0"/>
              <a:buChar char="•"/>
              <a:defRPr sz="1800" i="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90204" pitchFamily="34" charset="0"/>
              <a:buChar char="–"/>
              <a:defRPr sz="1600" i="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4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–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»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9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i="1" dirty="0"/>
              <a:t>通过对目标人群的洞察有怎样的发现？</a:t>
            </a:r>
          </a:p>
          <a:p>
            <a:r>
              <a:rPr lang="zh-CN" altLang="en-US" i="1" dirty="0">
                <a:sym typeface="+mn-ea"/>
              </a:rPr>
              <a:t>基于客户旅程，</a:t>
            </a:r>
            <a:r>
              <a:rPr lang="zh-CN" altLang="en-US" i="1" dirty="0"/>
              <a:t>对目标客户人群端到端的客户体验研究和分析，确定最关键的客户旅程和触点，发现存在的问题和挑战</a:t>
            </a:r>
          </a:p>
          <a:p>
            <a:r>
              <a:rPr lang="zh-CN" altLang="en-US" i="1" dirty="0"/>
              <a:t>针对客户洞察和客户体验现状的分析，制定目标和基本策略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i="1" dirty="0"/>
              <a:t>基于客户洞察和基本策略，制定在产品、服务、营销或传播等活动中（可以是以上活动中的其中之一，或者多个的组合）的体验设计和创新方案</a:t>
            </a:r>
          </a:p>
          <a:p>
            <a:r>
              <a:rPr lang="zh-CN" altLang="en-US" i="1" dirty="0"/>
              <a:t>提供企业在组织、技术、流程等方面对方案执行落地情况</a:t>
            </a:r>
          </a:p>
          <a:p>
            <a:r>
              <a:rPr lang="zh-CN" altLang="en-US" i="1" dirty="0"/>
              <a:t>方案制定和执行过程中的创新和亮点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zh-CN" altLang="en-US"/>
              <a:t>方案与执行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i="1" dirty="0"/>
              <a:t>端到端客户体验提升情况，如总体满意度、净推荐值</a:t>
            </a:r>
          </a:p>
          <a:p>
            <a:r>
              <a:rPr lang="zh-CN" altLang="en-US" i="1" dirty="0"/>
              <a:t>商业效果提升，如转化率、品牌忠诚度提升、营收增长等</a:t>
            </a:r>
          </a:p>
          <a:p>
            <a:r>
              <a:rPr lang="zh-CN" altLang="en-US" i="1" dirty="0"/>
              <a:t>执行过程中发现的问题及改进情况</a:t>
            </a:r>
          </a:p>
          <a:p>
            <a:r>
              <a:rPr lang="zh-CN" altLang="en-US" i="1" dirty="0"/>
              <a:t>经验总结与持续改进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zh-CN" altLang="en-US"/>
              <a:t>效果与经验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{B1223AFD-CC5B-A445-998A-6D82A24B4084}tf10001057</Template>
  <TotalTime>2</TotalTime>
  <Words>477</Words>
  <Application>Microsoft Macintosh PowerPoint</Application>
  <PresentationFormat>宽屏</PresentationFormat>
  <Paragraphs>33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等线</vt:lpstr>
      <vt:lpstr>等线 Light</vt:lpstr>
      <vt:lpstr>宋体</vt:lpstr>
      <vt:lpstr>微软雅黑</vt:lpstr>
      <vt:lpstr>微软雅黑 Light</vt:lpstr>
      <vt:lpstr>Arial</vt:lpstr>
      <vt:lpstr>Calibri</vt:lpstr>
      <vt:lpstr>Wingdings</vt:lpstr>
      <vt:lpstr>Office 主题</vt:lpstr>
      <vt:lpstr>第7届TMA移动营销大奖</vt:lpstr>
      <vt:lpstr>填写要求</vt:lpstr>
      <vt:lpstr>案例名称</vt:lpstr>
      <vt:lpstr>PowerPoint 演示文稿</vt:lpstr>
      <vt:lpstr>客户洞察与策略</vt:lpstr>
      <vt:lpstr>方案与执行</vt:lpstr>
      <vt:lpstr>效果与经验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pc</dc:creator>
  <cp:keywords/>
  <dc:description/>
  <cp:lastModifiedBy>Microsoft Office 用户</cp:lastModifiedBy>
  <cp:revision>202</cp:revision>
  <dcterms:created xsi:type="dcterms:W3CDTF">2019-08-13T14:36:23Z</dcterms:created>
  <dcterms:modified xsi:type="dcterms:W3CDTF">2020-07-30T07:55:24Z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2052-1.4.0.1935</vt:lpwstr>
  </property>
</Properties>
</file>