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4" r:id="rId2"/>
    <p:sldId id="257" r:id="rId3"/>
    <p:sldId id="286" r:id="rId4"/>
    <p:sldId id="273" r:id="rId5"/>
    <p:sldId id="289" r:id="rId6"/>
    <p:sldId id="291" r:id="rId7"/>
    <p:sldId id="295" r:id="rId8"/>
    <p:sldId id="293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1756"/>
    <a:srgbClr val="031855"/>
    <a:srgbClr val="228ECD"/>
    <a:srgbClr val="29A0DB"/>
    <a:srgbClr val="2EB0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2"/>
    <p:restoredTop sz="94128" autoAdjust="0"/>
  </p:normalViewPr>
  <p:slideViewPr>
    <p:cSldViewPr>
      <p:cViewPr varScale="1">
        <p:scale>
          <a:sx n="83" d="100"/>
          <a:sy n="83" d="100"/>
        </p:scale>
        <p:origin x="832" y="18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6AC77E-47B3-4241-96BE-9FA24EDFF13F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8051A-B130-47E8-ACE6-F15B3F1854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314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8051A-B130-47E8-ACE6-F15B3F1854B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579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标题占位符 1">
            <a:extLst>
              <a:ext uri="{FF2B5EF4-FFF2-40B4-BE49-F238E27FC236}">
                <a16:creationId xmlns:a16="http://schemas.microsoft.com/office/drawing/2014/main" id="{CE0E41AC-3E95-4208-8F30-8FD7A9A38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671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&amp;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93DD84D-D6E4-44FC-8174-6A2425FA6892}"/>
              </a:ext>
            </a:extLst>
          </p:cNvPr>
          <p:cNvSpPr/>
          <p:nvPr userDrawn="1"/>
        </p:nvSpPr>
        <p:spPr>
          <a:xfrm>
            <a:off x="9840416" y="342192"/>
            <a:ext cx="21836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背景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&amp;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目标</a:t>
            </a:r>
            <a:endParaRPr lang="zh-CN" altLang="en-US" dirty="0">
              <a:solidFill>
                <a:srgbClr val="0317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30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洞察&amp;策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93DD84D-D6E4-44FC-8174-6A2425FA6892}"/>
              </a:ext>
            </a:extLst>
          </p:cNvPr>
          <p:cNvSpPr/>
          <p:nvPr userDrawn="1"/>
        </p:nvSpPr>
        <p:spPr>
          <a:xfrm>
            <a:off x="9840416" y="342192"/>
            <a:ext cx="21836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洞察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&amp;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策略</a:t>
            </a:r>
            <a:endParaRPr lang="zh-CN" altLang="en-US" sz="3200" dirty="0">
              <a:solidFill>
                <a:srgbClr val="0317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477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程&amp;实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93DD84D-D6E4-44FC-8174-6A2425FA6892}"/>
              </a:ext>
            </a:extLst>
          </p:cNvPr>
          <p:cNvSpPr/>
          <p:nvPr userDrawn="1"/>
        </p:nvSpPr>
        <p:spPr>
          <a:xfrm>
            <a:off x="9840416" y="342192"/>
            <a:ext cx="21836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实施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&amp;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投放</a:t>
            </a:r>
            <a:endParaRPr lang="zh-CN" altLang="en-US" sz="3200" dirty="0">
              <a:solidFill>
                <a:srgbClr val="0317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087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亮点&amp;创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93DD84D-D6E4-44FC-8174-6A2425FA6892}"/>
              </a:ext>
            </a:extLst>
          </p:cNvPr>
          <p:cNvSpPr/>
          <p:nvPr userDrawn="1"/>
        </p:nvSpPr>
        <p:spPr>
          <a:xfrm>
            <a:off x="9840416" y="342192"/>
            <a:ext cx="21836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亮点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&amp;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创意</a:t>
            </a:r>
            <a:endParaRPr lang="zh-CN" altLang="en-US" sz="3200" dirty="0">
              <a:solidFill>
                <a:srgbClr val="0317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409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效果&amp;反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93DD84D-D6E4-44FC-8174-6A2425FA6892}"/>
              </a:ext>
            </a:extLst>
          </p:cNvPr>
          <p:cNvSpPr/>
          <p:nvPr userDrawn="1"/>
        </p:nvSpPr>
        <p:spPr>
          <a:xfrm>
            <a:off x="9840416" y="342192"/>
            <a:ext cx="21836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效果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&amp;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反馈</a:t>
            </a:r>
            <a:endParaRPr lang="zh-CN" altLang="en-US" sz="3200" dirty="0">
              <a:solidFill>
                <a:srgbClr val="0317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566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5671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62" r:id="rId4"/>
    <p:sldLayoutId id="2147483665" r:id="rId5"/>
    <p:sldLayoutId id="2147483664" r:id="rId6"/>
    <p:sldLayoutId id="2147483649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31855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1800" i="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1600" i="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4547828" y="665858"/>
            <a:ext cx="3096344" cy="1178966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id="{7C905C2B-310D-604D-A48D-0A4CDA021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096852"/>
            <a:ext cx="12192000" cy="1872208"/>
          </a:xfrm>
        </p:spPr>
        <p:txBody>
          <a:bodyPr>
            <a:normAutofit/>
          </a:bodyPr>
          <a:lstStyle/>
          <a:p>
            <a:r>
              <a:rPr lang="zh-CN" altLang="en-US" sz="5400" dirty="0">
                <a:solidFill>
                  <a:srgbClr val="031756"/>
                </a:solidFill>
              </a:rPr>
              <a:t>第</a:t>
            </a:r>
            <a:r>
              <a:rPr lang="en-US" altLang="zh-CN" sz="5400" dirty="0">
                <a:solidFill>
                  <a:srgbClr val="031756"/>
                </a:solidFill>
              </a:rPr>
              <a:t>7</a:t>
            </a:r>
            <a:r>
              <a:rPr lang="zh-CN" altLang="en-US" sz="5400" dirty="0">
                <a:solidFill>
                  <a:srgbClr val="031756"/>
                </a:solidFill>
              </a:rPr>
              <a:t>届</a:t>
            </a:r>
            <a:r>
              <a:rPr lang="en-US" altLang="zh-CN" sz="5400" dirty="0">
                <a:solidFill>
                  <a:srgbClr val="031756"/>
                </a:solidFill>
              </a:rPr>
              <a:t>TMA</a:t>
            </a:r>
            <a:r>
              <a:rPr lang="zh-CN" altLang="en-US" sz="5400" dirty="0">
                <a:solidFill>
                  <a:srgbClr val="031756"/>
                </a:solidFill>
              </a:rPr>
              <a:t>移动营销大奖</a:t>
            </a:r>
          </a:p>
        </p:txBody>
      </p:sp>
      <p:sp>
        <p:nvSpPr>
          <p:cNvPr id="8" name="副标题 2">
            <a:extLst>
              <a:ext uri="{FF2B5EF4-FFF2-40B4-BE49-F238E27FC236}">
                <a16:creationId xmlns:a16="http://schemas.microsoft.com/office/drawing/2014/main" id="{FF34850B-61CA-3A48-9DF9-251EC97C84F5}"/>
              </a:ext>
            </a:extLst>
          </p:cNvPr>
          <p:cNvSpPr txBox="1">
            <a:spLocks/>
          </p:cNvSpPr>
          <p:nvPr/>
        </p:nvSpPr>
        <p:spPr>
          <a:xfrm>
            <a:off x="0" y="4221088"/>
            <a:ext cx="12192000" cy="13686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汉仪润圆-35W" panose="00020600040101010101" pitchFamily="18" charset="-122"/>
                <a:ea typeface="汉仪润圆-35W" panose="00020600040101010101" pitchFamily="18" charset="-122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汉仪润圆-35W" panose="00020600040101010101" pitchFamily="18" charset="-122"/>
                <a:ea typeface="汉仪润圆-35W" panose="00020600040101010101" pitchFamily="18" charset="-122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3600" dirty="0">
                <a:solidFill>
                  <a:srgbClr val="031756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参赛资料填写</a:t>
            </a:r>
            <a:endParaRPr lang="en-US" altLang="zh-CN" sz="3600" dirty="0">
              <a:solidFill>
                <a:srgbClr val="031756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dirty="0">
                <a:solidFill>
                  <a:schemeClr val="accent6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（案例类</a:t>
            </a:r>
            <a:r>
              <a:rPr lang="en-US" altLang="zh-CN" dirty="0">
                <a:solidFill>
                  <a:schemeClr val="accent6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dirty="0">
                <a:solidFill>
                  <a:schemeClr val="accent6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大数据营销类）</a:t>
            </a:r>
          </a:p>
        </p:txBody>
      </p:sp>
    </p:spTree>
    <p:extLst>
      <p:ext uri="{BB962C8B-B14F-4D97-AF65-F5344CB8AC3E}">
        <p14:creationId xmlns:p14="http://schemas.microsoft.com/office/powerpoint/2010/main" val="536124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9416" y="1600201"/>
            <a:ext cx="10297144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1600" b="1" dirty="0">
                <a:solidFill>
                  <a:srgbClr val="031756"/>
                </a:solidFill>
              </a:rPr>
              <a:t>请提供参赛公司</a:t>
            </a:r>
            <a:r>
              <a:rPr lang="en-US" altLang="zh-CN" sz="1600" b="1" dirty="0">
                <a:solidFill>
                  <a:srgbClr val="031756"/>
                </a:solidFill>
              </a:rPr>
              <a:t>logo</a:t>
            </a:r>
            <a:r>
              <a:rPr lang="zh-CN" altLang="en-US" sz="1600" b="1" dirty="0">
                <a:solidFill>
                  <a:srgbClr val="031756"/>
                </a:solidFill>
              </a:rPr>
              <a:t>及案例相关品牌主</a:t>
            </a:r>
            <a:r>
              <a:rPr lang="en-US" altLang="zh-CN" sz="1600" b="1" dirty="0">
                <a:solidFill>
                  <a:srgbClr val="031756"/>
                </a:solidFill>
              </a:rPr>
              <a:t>logo</a:t>
            </a:r>
            <a:r>
              <a:rPr lang="zh-CN" altLang="en-US" sz="1600" b="1" dirty="0">
                <a:solidFill>
                  <a:srgbClr val="031756"/>
                </a:solidFill>
              </a:rPr>
              <a:t>，</a:t>
            </a:r>
            <a:r>
              <a:rPr lang="en-US" altLang="zh-CN" sz="1600" b="1" dirty="0">
                <a:solidFill>
                  <a:srgbClr val="031756"/>
                </a:solidFill>
              </a:rPr>
              <a:t>AI</a:t>
            </a:r>
            <a:r>
              <a:rPr lang="zh-CN" altLang="en-US" sz="1600" b="1" dirty="0">
                <a:solidFill>
                  <a:srgbClr val="031756"/>
                </a:solidFill>
              </a:rPr>
              <a:t>及</a:t>
            </a:r>
            <a:r>
              <a:rPr lang="en-US" altLang="zh-CN" sz="1600" b="1" dirty="0">
                <a:solidFill>
                  <a:srgbClr val="031756"/>
                </a:solidFill>
              </a:rPr>
              <a:t>JPG</a:t>
            </a:r>
            <a:r>
              <a:rPr lang="zh-CN" altLang="en-US" sz="1600" b="1" dirty="0">
                <a:solidFill>
                  <a:srgbClr val="031756"/>
                </a:solidFill>
              </a:rPr>
              <a:t>格式各一（以附件形式发送）。</a:t>
            </a:r>
            <a:endParaRPr lang="en-US" altLang="zh-CN" sz="1600" b="1" dirty="0">
              <a:solidFill>
                <a:srgbClr val="031756"/>
              </a:solidFill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1600" b="1" dirty="0">
                <a:solidFill>
                  <a:srgbClr val="031756"/>
                </a:solidFill>
              </a:rPr>
              <a:t>为</a:t>
            </a:r>
            <a:r>
              <a:rPr lang="zh-CN" altLang="en-US" sz="1600" b="1" i="0" dirty="0">
                <a:solidFill>
                  <a:srgbClr val="031756"/>
                </a:solidFill>
              </a:rPr>
              <a:t>保证参赛作品的统一展示，请严格遵照模板中的版块分类填写，各版块内可根据需求增减内容</a:t>
            </a:r>
            <a:r>
              <a:rPr lang="zh-CN" altLang="en-US" sz="1600" b="1" dirty="0">
                <a:solidFill>
                  <a:srgbClr val="031756"/>
                </a:solidFill>
              </a:rPr>
              <a:t>页数；填写时，请将模板中的提示说明文字删除；</a:t>
            </a:r>
            <a:r>
              <a:rPr lang="zh-CN" altLang="en-US" sz="1600" b="1" i="0" dirty="0">
                <a:solidFill>
                  <a:srgbClr val="031756"/>
                </a:solidFill>
              </a:rPr>
              <a:t>可对</a:t>
            </a:r>
            <a:r>
              <a:rPr lang="en-US" altLang="zh-CN" sz="1600" b="1" i="0" dirty="0">
                <a:solidFill>
                  <a:srgbClr val="031756"/>
                </a:solidFill>
              </a:rPr>
              <a:t>PPT</a:t>
            </a:r>
            <a:r>
              <a:rPr lang="zh-CN" altLang="en-US" sz="1600" b="1" i="0" dirty="0">
                <a:solidFill>
                  <a:srgbClr val="031756"/>
                </a:solidFill>
              </a:rPr>
              <a:t>进行美化设计，以增加阅读体验。</a:t>
            </a:r>
            <a:endParaRPr lang="en-US" altLang="zh-CN" sz="1600" b="1" i="0" dirty="0">
              <a:solidFill>
                <a:srgbClr val="031756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格式：</a:t>
            </a:r>
            <a:r>
              <a:rPr lang="zh-CN" altLang="en-US" sz="1600" i="0" dirty="0"/>
              <a:t>参赛作品</a:t>
            </a:r>
            <a:r>
              <a:rPr lang="en-US" altLang="zh-CN" sz="1600" i="0" dirty="0"/>
              <a:t>PPT</a:t>
            </a:r>
            <a:r>
              <a:rPr lang="zh-CN" altLang="en-US" sz="1600" i="0" dirty="0"/>
              <a:t>页面比例为</a:t>
            </a:r>
            <a:r>
              <a:rPr lang="en-US" altLang="zh-CN" sz="1600" i="0" dirty="0"/>
              <a:t>16:9</a:t>
            </a:r>
            <a:r>
              <a:rPr lang="zh-CN" altLang="en-US" sz="1600" i="0" dirty="0"/>
              <a:t>，整体不超过</a:t>
            </a:r>
            <a:r>
              <a:rPr lang="en-US" altLang="zh-CN" sz="1600" i="0" dirty="0"/>
              <a:t>25</a:t>
            </a:r>
            <a:r>
              <a:rPr lang="zh-CN" altLang="en-US" sz="1600" i="0" dirty="0"/>
              <a:t>页，模板中的填写要求提示文字需自行删除。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图片：</a:t>
            </a:r>
            <a:r>
              <a:rPr lang="zh-CN" altLang="en-US" sz="1600" i="0" dirty="0"/>
              <a:t>插入在内容描述的相应位置，尽可能使用高清且冲击力强的配图，以达到惊艳的视觉效果。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链接：</a:t>
            </a:r>
            <a:r>
              <a:rPr lang="zh-CN" altLang="en-US" sz="1600" i="0" dirty="0"/>
              <a:t>内嵌在内容中的链接地址，请确保链接长期有效且能正常打开浏览。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视频：</a:t>
            </a:r>
            <a:r>
              <a:rPr lang="zh-CN" altLang="en-US" sz="1600" dirty="0"/>
              <a:t>作品中如有视频，建议时长在</a:t>
            </a:r>
            <a:r>
              <a:rPr lang="en-US" altLang="zh-CN" sz="1600" dirty="0"/>
              <a:t>3</a:t>
            </a:r>
            <a:r>
              <a:rPr lang="zh-CN" altLang="en-US" sz="1600" dirty="0"/>
              <a:t>分钟以内，请提供视频源文件，同时将视频上传至视频网站，提供视频链接（切勿将视频直接内嵌到</a:t>
            </a:r>
            <a:r>
              <a:rPr lang="en-US" altLang="zh-CN" sz="1600" dirty="0"/>
              <a:t>PPT</a:t>
            </a:r>
            <a:r>
              <a:rPr lang="zh-CN" altLang="en-US" sz="1600" dirty="0"/>
              <a:t>中）。</a:t>
            </a:r>
            <a:endParaRPr lang="en-US" altLang="zh-CN" sz="1600" i="0" dirty="0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8CEE0850-38C2-4D26-BD5C-5959396C0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填写要求</a:t>
            </a:r>
          </a:p>
        </p:txBody>
      </p:sp>
    </p:spTree>
    <p:extLst>
      <p:ext uri="{BB962C8B-B14F-4D97-AF65-F5344CB8AC3E}">
        <p14:creationId xmlns:p14="http://schemas.microsoft.com/office/powerpoint/2010/main" val="3777336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>
            <a:extLst>
              <a:ext uri="{FF2B5EF4-FFF2-40B4-BE49-F238E27FC236}">
                <a16:creationId xmlns:a16="http://schemas.microsoft.com/office/drawing/2014/main" id="{DD52F775-A286-D648-8DAD-8232FE5A6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1441567"/>
            <a:ext cx="10972800" cy="114300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rgbClr val="031756"/>
                </a:solidFill>
              </a:rPr>
              <a:t>案例名称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EF5196FA-6E24-A049-8AE7-41635E82D62E}"/>
              </a:ext>
            </a:extLst>
          </p:cNvPr>
          <p:cNvSpPr/>
          <p:nvPr/>
        </p:nvSpPr>
        <p:spPr>
          <a:xfrm>
            <a:off x="2485066" y="2577583"/>
            <a:ext cx="70936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* 尽量控制在</a:t>
            </a:r>
            <a:r>
              <a:rPr lang="en-US" altLang="zh-CN" sz="1600" b="1" dirty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16</a:t>
            </a:r>
            <a:r>
              <a:rPr lang="zh-CN" altLang="en-US" sz="1600" b="1" dirty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字以内，涵盖品牌名称、核心主题等，不可出现参赛公司名称</a:t>
            </a:r>
          </a:p>
        </p:txBody>
      </p:sp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FB33C059-FFFE-7A43-9B9D-AFEF6D59FAEF}"/>
              </a:ext>
            </a:extLst>
          </p:cNvPr>
          <p:cNvSpPr txBox="1">
            <a:spLocks/>
          </p:cNvSpPr>
          <p:nvPr/>
        </p:nvSpPr>
        <p:spPr>
          <a:xfrm>
            <a:off x="2485066" y="3184536"/>
            <a:ext cx="7283342" cy="1735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800" i="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600" i="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540000">
              <a:buClr>
                <a:srgbClr val="002060"/>
              </a:buClr>
              <a:buFont typeface="Wingdings" panose="05000000000000000000" pitchFamily="2" charset="2"/>
              <a:buChar char="u"/>
            </a:pPr>
            <a:r>
              <a:rPr lang="zh-CN" altLang="en-US" sz="1400" b="1" dirty="0">
                <a:solidFill>
                  <a:srgbClr val="031756"/>
                </a:solidFill>
              </a:rPr>
              <a:t>所属行业：</a:t>
            </a:r>
            <a:r>
              <a:rPr lang="zh-CN" altLang="en-US" sz="1400" dirty="0">
                <a:solidFill>
                  <a:srgbClr val="031756"/>
                </a:solidFill>
              </a:rPr>
              <a:t>指品牌广告主的所属行业</a:t>
            </a:r>
            <a:endParaRPr lang="en-US" altLang="zh-CN" sz="1400" dirty="0">
              <a:solidFill>
                <a:srgbClr val="031756"/>
              </a:solidFill>
            </a:endParaRPr>
          </a:p>
          <a:p>
            <a:pPr indent="-540000">
              <a:buClr>
                <a:srgbClr val="002060"/>
              </a:buClr>
              <a:buFont typeface="Wingdings" panose="05000000000000000000" pitchFamily="2" charset="2"/>
              <a:buChar char="u"/>
            </a:pPr>
            <a:r>
              <a:rPr lang="zh-CN" altLang="en-US" sz="1400" b="1" dirty="0">
                <a:solidFill>
                  <a:srgbClr val="031756"/>
                </a:solidFill>
              </a:rPr>
              <a:t>执行时间</a:t>
            </a:r>
            <a:r>
              <a:rPr lang="zh-CN" altLang="en-US" sz="1400" b="1" dirty="0">
                <a:solidFill>
                  <a:srgbClr val="031756"/>
                </a:solidFill>
                <a:sym typeface="Wingdings" panose="05000000000000000000" pitchFamily="2" charset="2"/>
              </a:rPr>
              <a:t>：</a:t>
            </a:r>
            <a:r>
              <a:rPr lang="zh-CN" altLang="en-US" sz="1400" dirty="0">
                <a:solidFill>
                  <a:srgbClr val="031756"/>
                </a:solidFill>
                <a:sym typeface="Wingdings" panose="05000000000000000000" pitchFamily="2" charset="2"/>
              </a:rPr>
              <a:t>项目起止时间，如：</a:t>
            </a:r>
            <a:r>
              <a:rPr lang="en-US" altLang="zh-CN" sz="1400" dirty="0">
                <a:solidFill>
                  <a:srgbClr val="031756"/>
                </a:solidFill>
                <a:sym typeface="Wingdings" panose="05000000000000000000" pitchFamily="2" charset="2"/>
              </a:rPr>
              <a:t>2020.01.10-2020.05.20</a:t>
            </a:r>
            <a:endParaRPr lang="zh-CN" altLang="en-US" sz="1400" dirty="0">
              <a:solidFill>
                <a:srgbClr val="031756"/>
              </a:solidFill>
            </a:endParaRPr>
          </a:p>
          <a:p>
            <a:pPr indent="-540000">
              <a:buClr>
                <a:srgbClr val="002060"/>
              </a:buClr>
              <a:buFont typeface="Wingdings" panose="05000000000000000000" pitchFamily="2" charset="2"/>
              <a:buChar char="u"/>
            </a:pPr>
            <a:r>
              <a:rPr lang="zh-CN" altLang="en-US" sz="1400" b="1" dirty="0">
                <a:solidFill>
                  <a:srgbClr val="031756"/>
                </a:solidFill>
              </a:rPr>
              <a:t>参选类别：</a:t>
            </a:r>
            <a:r>
              <a:rPr lang="zh-CN" altLang="en-US" sz="1400" dirty="0">
                <a:solidFill>
                  <a:srgbClr val="031756"/>
                </a:solidFill>
              </a:rPr>
              <a:t>大数据营销类</a:t>
            </a:r>
          </a:p>
        </p:txBody>
      </p:sp>
    </p:spTree>
    <p:extLst>
      <p:ext uri="{BB962C8B-B14F-4D97-AF65-F5344CB8AC3E}">
        <p14:creationId xmlns:p14="http://schemas.microsoft.com/office/powerpoint/2010/main" val="1442277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7448" y="1600201"/>
            <a:ext cx="9446840" cy="4525963"/>
          </a:xfrm>
        </p:spPr>
        <p:txBody>
          <a:bodyPr/>
          <a:lstStyle/>
          <a:p>
            <a:r>
              <a:rPr lang="zh-CN" altLang="en-US" i="1" dirty="0"/>
              <a:t>背景介绍</a:t>
            </a:r>
          </a:p>
          <a:p>
            <a:r>
              <a:rPr lang="zh-CN" altLang="en-US" i="1" dirty="0"/>
              <a:t>整体目标或阶段目标</a:t>
            </a:r>
          </a:p>
        </p:txBody>
      </p:sp>
    </p:spTree>
    <p:extLst>
      <p:ext uri="{BB962C8B-B14F-4D97-AF65-F5344CB8AC3E}">
        <p14:creationId xmlns:p14="http://schemas.microsoft.com/office/powerpoint/2010/main" val="173010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99456" y="1600201"/>
            <a:ext cx="9878888" cy="4525963"/>
          </a:xfrm>
        </p:spPr>
        <p:txBody>
          <a:bodyPr>
            <a:normAutofit/>
          </a:bodyPr>
          <a:lstStyle/>
          <a:p>
            <a:r>
              <a:rPr lang="zh-CN" altLang="en-US" i="1" dirty="0"/>
              <a:t>如何用数据来制定营销策略？（如有不同的策略组合，请写清每个策略是怎么应用数据的？如用户洞察、媒介、创意、执行等）</a:t>
            </a:r>
          </a:p>
        </p:txBody>
      </p:sp>
    </p:spTree>
    <p:extLst>
      <p:ext uri="{BB962C8B-B14F-4D97-AF65-F5344CB8AC3E}">
        <p14:creationId xmlns:p14="http://schemas.microsoft.com/office/powerpoint/2010/main" val="2304300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7448" y="1600201"/>
            <a:ext cx="8510736" cy="4525963"/>
          </a:xfrm>
        </p:spPr>
        <p:txBody>
          <a:bodyPr>
            <a:normAutofit/>
          </a:bodyPr>
          <a:lstStyle/>
          <a:p>
            <a:r>
              <a:rPr lang="zh-CN" altLang="en-US" i="1" dirty="0"/>
              <a:t>如何用数据控制过程和优化策略？</a:t>
            </a:r>
          </a:p>
          <a:p>
            <a:r>
              <a:rPr lang="en-US" altLang="zh-CN" i="1" dirty="0"/>
              <a:t>1</a:t>
            </a:r>
            <a:r>
              <a:rPr lang="zh-CN" altLang="en-US" i="1" dirty="0"/>
              <a:t>、</a:t>
            </a:r>
          </a:p>
          <a:p>
            <a:r>
              <a:rPr lang="en-US" altLang="zh-CN" i="1" dirty="0"/>
              <a:t>2</a:t>
            </a:r>
            <a:r>
              <a:rPr lang="zh-CN" altLang="en-US" i="1" dirty="0"/>
              <a:t>、</a:t>
            </a:r>
          </a:p>
          <a:p>
            <a:r>
              <a:rPr lang="en-US" altLang="zh-CN" i="1" dirty="0"/>
              <a:t>3</a:t>
            </a:r>
            <a:r>
              <a:rPr lang="zh-CN" altLang="en-US" i="1" dirty="0"/>
              <a:t>、</a:t>
            </a:r>
          </a:p>
          <a:p>
            <a:r>
              <a:rPr lang="en-US" altLang="zh-CN" i="1" dirty="0"/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4136470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11B5B04-A200-4ECE-815D-40994E2E20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7448" y="1600201"/>
            <a:ext cx="9865096" cy="4525963"/>
          </a:xfrm>
        </p:spPr>
        <p:txBody>
          <a:bodyPr/>
          <a:lstStyle/>
          <a:p>
            <a:r>
              <a:rPr lang="zh-CN" altLang="en-US" i="1" dirty="0"/>
              <a:t>与传统营销案例相比，数据运用上的亮点是如何体现的？</a:t>
            </a:r>
          </a:p>
          <a:p>
            <a:r>
              <a:rPr lang="zh-CN" altLang="en-US" i="1" dirty="0"/>
              <a:t>在数据运用上有哪些创新？（技术、内容和媒介选择等方面）</a:t>
            </a:r>
          </a:p>
        </p:txBody>
      </p:sp>
    </p:spTree>
    <p:extLst>
      <p:ext uri="{BB962C8B-B14F-4D97-AF65-F5344CB8AC3E}">
        <p14:creationId xmlns:p14="http://schemas.microsoft.com/office/powerpoint/2010/main" val="2607901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55440" y="1600201"/>
            <a:ext cx="9086800" cy="4525963"/>
          </a:xfrm>
        </p:spPr>
        <p:txBody>
          <a:bodyPr>
            <a:normAutofit/>
          </a:bodyPr>
          <a:lstStyle/>
          <a:p>
            <a:r>
              <a:rPr lang="zh-CN" altLang="en-US" i="1" dirty="0"/>
              <a:t>整体效果如何？</a:t>
            </a:r>
          </a:p>
          <a:p>
            <a:r>
              <a:rPr lang="zh-CN" altLang="en-US" i="1" dirty="0"/>
              <a:t>目标是否实现？</a:t>
            </a:r>
          </a:p>
          <a:p>
            <a:r>
              <a:rPr lang="en-US" altLang="zh-CN" i="1" dirty="0"/>
              <a:t>ROI</a:t>
            </a:r>
            <a:r>
              <a:rPr lang="zh-CN" altLang="en-US" i="1" dirty="0"/>
              <a:t>如何？</a:t>
            </a:r>
          </a:p>
          <a:p>
            <a:r>
              <a:rPr lang="zh-CN" altLang="en-US" i="1" dirty="0"/>
              <a:t>市场反馈如何？</a:t>
            </a:r>
          </a:p>
        </p:txBody>
      </p:sp>
    </p:spTree>
    <p:extLst>
      <p:ext uri="{BB962C8B-B14F-4D97-AF65-F5344CB8AC3E}">
        <p14:creationId xmlns:p14="http://schemas.microsoft.com/office/powerpoint/2010/main" val="2844826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3457</TotalTime>
  <Words>379</Words>
  <Application>Microsoft Macintosh PowerPoint</Application>
  <PresentationFormat>宽屏</PresentationFormat>
  <Paragraphs>30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等线</vt:lpstr>
      <vt:lpstr>等线 Light</vt:lpstr>
      <vt:lpstr>宋体</vt:lpstr>
      <vt:lpstr>Microsoft YaHei</vt:lpstr>
      <vt:lpstr>Microsoft YaHei</vt:lpstr>
      <vt:lpstr>微软雅黑 Light</vt:lpstr>
      <vt:lpstr>Arial</vt:lpstr>
      <vt:lpstr>Calibri</vt:lpstr>
      <vt:lpstr>Wingdings</vt:lpstr>
      <vt:lpstr>Office 主题</vt:lpstr>
      <vt:lpstr>第7届TMA移动营销大奖</vt:lpstr>
      <vt:lpstr>填写要求</vt:lpstr>
      <vt:lpstr>案例名称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Microsoft Office 用户</cp:lastModifiedBy>
  <cp:revision>180</cp:revision>
  <dcterms:created xsi:type="dcterms:W3CDTF">2016-06-21T06:17:04Z</dcterms:created>
  <dcterms:modified xsi:type="dcterms:W3CDTF">2020-07-30T07:55:01Z</dcterms:modified>
</cp:coreProperties>
</file>