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81" r:id="rId3"/>
    <p:sldId id="279" r:id="rId4"/>
    <p:sldId id="282" r:id="rId5"/>
    <p:sldId id="284" r:id="rId6"/>
    <p:sldId id="286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1756"/>
    <a:srgbClr val="29A0DB"/>
    <a:srgbClr val="2EB0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65"/>
    <p:restoredTop sz="95268" autoAdjust="0"/>
  </p:normalViewPr>
  <p:slideViewPr>
    <p:cSldViewPr>
      <p:cViewPr varScale="1">
        <p:scale>
          <a:sx n="89" d="100"/>
          <a:sy n="89" d="100"/>
        </p:scale>
        <p:origin x="384" y="1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AC77E-47B3-4241-96BE-9FA24EDFF13F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8051A-B130-47E8-ACE6-F15B3F1854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314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品牌简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10174515" y="34219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品牌简介</a:t>
            </a:r>
            <a:endParaRPr lang="zh-CN" altLang="en-US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763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年度表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10174515" y="34219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年度表现</a:t>
            </a:r>
            <a:endParaRPr lang="zh-CN" altLang="en-US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38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代表案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10174515" y="34219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代表案例</a:t>
            </a:r>
            <a:endParaRPr lang="zh-CN" altLang="en-US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60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标题占位符 1">
            <a:extLst>
              <a:ext uri="{FF2B5EF4-FFF2-40B4-BE49-F238E27FC236}">
                <a16:creationId xmlns:a16="http://schemas.microsoft.com/office/drawing/2014/main" id="{792FBCB3-7916-479C-93FF-1E6848B8F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67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100118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567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62" r:id="rId4"/>
    <p:sldLayoutId id="2147483663" r:id="rId5"/>
    <p:sldLayoutId id="2147483649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31756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1800" i="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1600" i="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:a16="http://schemas.microsoft.com/office/drawing/2014/main" id="{F1EC5D43-1FA9-4B8B-B475-226DFEA1B9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844824"/>
            <a:ext cx="12192000" cy="1872208"/>
          </a:xfrm>
        </p:spPr>
        <p:txBody>
          <a:bodyPr>
            <a:normAutofit/>
          </a:bodyPr>
          <a:lstStyle/>
          <a:p>
            <a:r>
              <a:rPr lang="zh-CN" altLang="en-US" sz="5400" dirty="0"/>
              <a:t>第</a:t>
            </a:r>
            <a:r>
              <a:rPr lang="en-US" altLang="zh-CN" sz="5400" dirty="0"/>
              <a:t>7</a:t>
            </a:r>
            <a:r>
              <a:rPr lang="zh-CN" altLang="en-US" sz="5400" dirty="0"/>
              <a:t>届</a:t>
            </a:r>
            <a:r>
              <a:rPr lang="en-US" altLang="zh-CN" sz="5400" dirty="0"/>
              <a:t>TMA</a:t>
            </a:r>
            <a:r>
              <a:rPr lang="zh-CN" altLang="en-US" sz="5400" dirty="0"/>
              <a:t>移动营销大奖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E11B30C-B120-47E4-B260-A332525D9E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4547828" y="665858"/>
            <a:ext cx="3096344" cy="1178966"/>
          </a:xfrm>
          <a:prstGeom prst="rect">
            <a:avLst/>
          </a:prstGeom>
        </p:spPr>
      </p:pic>
      <p:sp>
        <p:nvSpPr>
          <p:cNvPr id="6" name="副标题 2">
            <a:extLst>
              <a:ext uri="{FF2B5EF4-FFF2-40B4-BE49-F238E27FC236}">
                <a16:creationId xmlns:a16="http://schemas.microsoft.com/office/drawing/2014/main" id="{768EE98B-0D64-F84D-A23E-EF1154DC4D8C}"/>
              </a:ext>
            </a:extLst>
          </p:cNvPr>
          <p:cNvSpPr txBox="1">
            <a:spLocks/>
          </p:cNvSpPr>
          <p:nvPr/>
        </p:nvSpPr>
        <p:spPr>
          <a:xfrm>
            <a:off x="0" y="4221088"/>
            <a:ext cx="12192000" cy="1368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汉仪润圆-35W" panose="00020600040101010101" pitchFamily="18" charset="-122"/>
                <a:ea typeface="汉仪润圆-35W" panose="00020600040101010101" pitchFamily="18" charset="-122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汉仪润圆-35W" panose="00020600040101010101" pitchFamily="18" charset="-122"/>
                <a:ea typeface="汉仪润圆-35W" panose="00020600040101010101" pitchFamily="18" charset="-122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3600" dirty="0">
                <a:solidFill>
                  <a:srgbClr val="03175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参赛资料填写</a:t>
            </a:r>
            <a:endParaRPr lang="en-US" altLang="zh-CN" sz="3600" dirty="0">
              <a:solidFill>
                <a:srgbClr val="031756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dirty="0">
                <a:solidFill>
                  <a:schemeClr val="accent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（品牌类）</a:t>
            </a:r>
          </a:p>
        </p:txBody>
      </p:sp>
    </p:spTree>
    <p:extLst>
      <p:ext uri="{BB962C8B-B14F-4D97-AF65-F5344CB8AC3E}">
        <p14:creationId xmlns:p14="http://schemas.microsoft.com/office/powerpoint/2010/main" val="3912520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填写要求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4B243132-B904-4E45-B399-01023FC51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1600201"/>
            <a:ext cx="10297144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b="1" dirty="0">
                <a:solidFill>
                  <a:srgbClr val="031756"/>
                </a:solidFill>
              </a:rPr>
              <a:t>请提供品牌主</a:t>
            </a:r>
            <a:r>
              <a:rPr lang="en-US" altLang="zh-CN" sz="1600" b="1" dirty="0">
                <a:solidFill>
                  <a:srgbClr val="031756"/>
                </a:solidFill>
              </a:rPr>
              <a:t>logo</a:t>
            </a:r>
            <a:r>
              <a:rPr lang="zh-CN" altLang="en-US" sz="1600" b="1" dirty="0">
                <a:solidFill>
                  <a:srgbClr val="031756"/>
                </a:solidFill>
              </a:rPr>
              <a:t>，</a:t>
            </a:r>
            <a:r>
              <a:rPr lang="en-US" altLang="zh-CN" sz="1600" b="1" dirty="0">
                <a:solidFill>
                  <a:srgbClr val="031756"/>
                </a:solidFill>
              </a:rPr>
              <a:t>AI</a:t>
            </a:r>
            <a:r>
              <a:rPr lang="zh-CN" altLang="en-US" sz="1600" b="1" dirty="0">
                <a:solidFill>
                  <a:srgbClr val="031756"/>
                </a:solidFill>
              </a:rPr>
              <a:t>及</a:t>
            </a:r>
            <a:r>
              <a:rPr lang="en-US" altLang="zh-CN" sz="1600" b="1" dirty="0">
                <a:solidFill>
                  <a:srgbClr val="031756"/>
                </a:solidFill>
              </a:rPr>
              <a:t>JPG</a:t>
            </a:r>
            <a:r>
              <a:rPr lang="zh-CN" altLang="en-US" sz="1600" b="1" dirty="0">
                <a:solidFill>
                  <a:srgbClr val="031756"/>
                </a:solidFill>
              </a:rPr>
              <a:t>格式各一（以附件形式发送）。</a:t>
            </a:r>
            <a:endParaRPr lang="en-US" altLang="zh-CN" sz="1600" b="1" dirty="0">
              <a:solidFill>
                <a:srgbClr val="031756"/>
              </a:solidFill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b="1" dirty="0">
                <a:solidFill>
                  <a:srgbClr val="031756"/>
                </a:solidFill>
              </a:rPr>
              <a:t>为</a:t>
            </a:r>
            <a:r>
              <a:rPr lang="zh-CN" altLang="en-US" sz="1600" b="1" i="0" dirty="0">
                <a:solidFill>
                  <a:srgbClr val="031756"/>
                </a:solidFill>
              </a:rPr>
              <a:t>保证参赛作品的统一展示，请严格遵照模板中的版块分类填写，各版块内可根据需求增减内容</a:t>
            </a:r>
            <a:r>
              <a:rPr lang="zh-CN" altLang="en-US" sz="1600" b="1" dirty="0">
                <a:solidFill>
                  <a:srgbClr val="031756"/>
                </a:solidFill>
              </a:rPr>
              <a:t>页数；填写时，请将模板中的提示说明文字删除；</a:t>
            </a:r>
            <a:r>
              <a:rPr lang="zh-CN" altLang="en-US" sz="1600" b="1" i="0" dirty="0">
                <a:solidFill>
                  <a:srgbClr val="031756"/>
                </a:solidFill>
              </a:rPr>
              <a:t>可对</a:t>
            </a:r>
            <a:r>
              <a:rPr lang="en-US" altLang="zh-CN" sz="1600" b="1" i="0" dirty="0">
                <a:solidFill>
                  <a:srgbClr val="031756"/>
                </a:solidFill>
              </a:rPr>
              <a:t>PPT</a:t>
            </a:r>
            <a:r>
              <a:rPr lang="zh-CN" altLang="en-US" sz="1600" b="1" i="0" dirty="0">
                <a:solidFill>
                  <a:srgbClr val="031756"/>
                </a:solidFill>
              </a:rPr>
              <a:t>进行美化设计，以增加阅读体验。</a:t>
            </a:r>
            <a:endParaRPr lang="en-US" altLang="zh-CN" sz="1600" b="1" i="0" dirty="0">
              <a:solidFill>
                <a:srgbClr val="031756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格式：</a:t>
            </a:r>
            <a:r>
              <a:rPr lang="zh-CN" altLang="en-US" sz="1600" i="0" dirty="0"/>
              <a:t>参赛作品</a:t>
            </a:r>
            <a:r>
              <a:rPr lang="en-US" altLang="zh-CN" sz="1600" i="0" dirty="0"/>
              <a:t>PPT</a:t>
            </a:r>
            <a:r>
              <a:rPr lang="zh-CN" altLang="en-US" sz="1600" i="0" dirty="0"/>
              <a:t>页面比例为</a:t>
            </a:r>
            <a:r>
              <a:rPr lang="en-US" altLang="zh-CN" sz="1600" i="0" dirty="0"/>
              <a:t>16:9</a:t>
            </a:r>
            <a:r>
              <a:rPr lang="zh-CN" altLang="en-US" sz="1600" i="0" dirty="0"/>
              <a:t>，整体不超过</a:t>
            </a:r>
            <a:r>
              <a:rPr lang="en-US" altLang="zh-CN" sz="1600" i="0" dirty="0"/>
              <a:t>25</a:t>
            </a:r>
            <a:r>
              <a:rPr lang="zh-CN" altLang="en-US" sz="1600" i="0" dirty="0"/>
              <a:t>页，模板中的填写要求提示文字需自行删除。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图片：</a:t>
            </a:r>
            <a:r>
              <a:rPr lang="zh-CN" altLang="en-US" sz="1600" i="0" dirty="0"/>
              <a:t>插入在内容描述的相应位置，尽可能使用高清且冲击力强的配图，以达到惊艳的视觉效果。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链接：</a:t>
            </a:r>
            <a:r>
              <a:rPr lang="zh-CN" altLang="en-US" sz="1600" i="0" dirty="0"/>
              <a:t>内嵌在内容中的链接地址，请确保链接长期有效且能正常打开浏览。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视频：</a:t>
            </a:r>
            <a:r>
              <a:rPr lang="zh-CN" altLang="en-US" sz="1600" dirty="0"/>
              <a:t>作品中如有视频，建议时长在</a:t>
            </a:r>
            <a:r>
              <a:rPr lang="en-US" altLang="zh-CN" sz="1600" dirty="0"/>
              <a:t>3</a:t>
            </a:r>
            <a:r>
              <a:rPr lang="zh-CN" altLang="en-US" sz="1600" dirty="0"/>
              <a:t>分钟以内，请提供视频源文件，同时将视频上传至视频网站，提供视频链接（切勿将视频直接内嵌到</a:t>
            </a:r>
            <a:r>
              <a:rPr lang="en-US" altLang="zh-CN" sz="1600" dirty="0"/>
              <a:t>PPT</a:t>
            </a:r>
            <a:r>
              <a:rPr lang="zh-CN" altLang="en-US" sz="1600" dirty="0"/>
              <a:t>中）。</a:t>
            </a:r>
            <a:endParaRPr lang="en-US" altLang="zh-CN" sz="1600" i="0" dirty="0"/>
          </a:p>
        </p:txBody>
      </p:sp>
    </p:spTree>
    <p:extLst>
      <p:ext uri="{BB962C8B-B14F-4D97-AF65-F5344CB8AC3E}">
        <p14:creationId xmlns:p14="http://schemas.microsoft.com/office/powerpoint/2010/main" val="189075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BAE3B3F4-540B-42BD-8553-719A14F9E981}"/>
              </a:ext>
            </a:extLst>
          </p:cNvPr>
          <p:cNvSpPr/>
          <p:nvPr/>
        </p:nvSpPr>
        <p:spPr>
          <a:xfrm>
            <a:off x="2135560" y="3539961"/>
            <a:ext cx="1813992" cy="1813992"/>
          </a:xfrm>
          <a:prstGeom prst="rect">
            <a:avLst/>
          </a:prstGeom>
          <a:noFill/>
          <a:ln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accent6"/>
                </a:solidFill>
              </a:rPr>
              <a:t>logo</a:t>
            </a:r>
            <a:endParaRPr lang="zh-CN" altLang="en-US" sz="3600" dirty="0">
              <a:solidFill>
                <a:schemeClr val="accent6"/>
              </a:solidFill>
            </a:endParaRP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563363CF-5D0F-4133-A82F-45E1A55FA231}"/>
              </a:ext>
            </a:extLst>
          </p:cNvPr>
          <p:cNvSpPr txBox="1">
            <a:spLocks/>
          </p:cNvSpPr>
          <p:nvPr/>
        </p:nvSpPr>
        <p:spPr>
          <a:xfrm>
            <a:off x="479376" y="1772816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4000" dirty="0">
                <a:solidFill>
                  <a:srgbClr val="03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品牌简称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EBCA8E2C-25CF-45C2-AB09-7C0699DF8DB8}"/>
              </a:ext>
            </a:extLst>
          </p:cNvPr>
          <p:cNvSpPr txBox="1">
            <a:spLocks/>
          </p:cNvSpPr>
          <p:nvPr/>
        </p:nvSpPr>
        <p:spPr>
          <a:xfrm>
            <a:off x="4799856" y="3438845"/>
            <a:ext cx="5688632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600" i="1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3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品牌全称：</a:t>
            </a:r>
          </a:p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3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所属行业：</a:t>
            </a:r>
          </a:p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3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参选类别：</a:t>
            </a:r>
            <a:r>
              <a:rPr lang="zh-CN" altLang="en-US" sz="1400" i="0" dirty="0">
                <a:solidFill>
                  <a:srgbClr val="02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请对所选奖项标注红色（可同时报选）</a:t>
            </a:r>
            <a:endParaRPr lang="en-US" altLang="zh-CN" sz="1400" b="1" i="0" dirty="0">
              <a:solidFill>
                <a:srgbClr val="0317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Clr>
                <a:srgbClr val="002060"/>
              </a:buClr>
              <a:buNone/>
            </a:pP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□  </a:t>
            </a:r>
            <a:r>
              <a:rPr lang="zh-CN" altLang="en-US" sz="1400" i="0" dirty="0">
                <a:solidFill>
                  <a:srgbClr val="03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年度最具移动营销领导力品牌</a:t>
            </a:r>
            <a:endParaRPr lang="en-US" altLang="zh-CN" sz="1400" i="0" dirty="0">
              <a:solidFill>
                <a:srgbClr val="0317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Clr>
                <a:srgbClr val="002060"/>
              </a:buClr>
              <a:buNone/>
            </a:pP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□  </a:t>
            </a:r>
            <a:r>
              <a:rPr lang="zh-CN" altLang="en-US" sz="1400" i="0" dirty="0">
                <a:solidFill>
                  <a:srgbClr val="03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年度最具移动营销创新力品牌</a:t>
            </a:r>
          </a:p>
        </p:txBody>
      </p:sp>
    </p:spTree>
    <p:extLst>
      <p:ext uri="{BB962C8B-B14F-4D97-AF65-F5344CB8AC3E}">
        <p14:creationId xmlns:p14="http://schemas.microsoft.com/office/powerpoint/2010/main" val="862125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7448" y="1600201"/>
            <a:ext cx="9865096" cy="4525963"/>
          </a:xfrm>
        </p:spPr>
        <p:txBody>
          <a:bodyPr/>
          <a:lstStyle/>
          <a:p>
            <a:r>
              <a:rPr lang="zh-CN" altLang="en-US" i="1" dirty="0"/>
              <a:t>品牌发展、市场定位、目标人群、行业地位等概况以及在营销层面上的变化。</a:t>
            </a:r>
          </a:p>
        </p:txBody>
      </p:sp>
    </p:spTree>
    <p:extLst>
      <p:ext uri="{BB962C8B-B14F-4D97-AF65-F5344CB8AC3E}">
        <p14:creationId xmlns:p14="http://schemas.microsoft.com/office/powerpoint/2010/main" val="3662662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5440" y="1600201"/>
            <a:ext cx="9433048" cy="4525963"/>
          </a:xfrm>
        </p:spPr>
        <p:txBody>
          <a:bodyPr/>
          <a:lstStyle/>
          <a:p>
            <a:r>
              <a:rPr lang="zh-CN" altLang="en-US" i="1" dirty="0"/>
              <a:t>近一年品牌在移动营销领域的创新性表现及突出成绩。</a:t>
            </a:r>
          </a:p>
        </p:txBody>
      </p:sp>
    </p:spTree>
    <p:extLst>
      <p:ext uri="{BB962C8B-B14F-4D97-AF65-F5344CB8AC3E}">
        <p14:creationId xmlns:p14="http://schemas.microsoft.com/office/powerpoint/2010/main" val="1832844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5440" y="1600201"/>
            <a:ext cx="9950896" cy="4525963"/>
          </a:xfrm>
        </p:spPr>
        <p:txBody>
          <a:bodyPr/>
          <a:lstStyle/>
          <a:p>
            <a:r>
              <a:rPr lang="zh-CN" altLang="en-US" i="1" dirty="0"/>
              <a:t>代表性案例</a:t>
            </a:r>
            <a:r>
              <a:rPr lang="en-US" altLang="zh-CN" i="1" dirty="0"/>
              <a:t>1-2</a:t>
            </a:r>
            <a:r>
              <a:rPr lang="zh-CN" altLang="en-US" i="1" dirty="0"/>
              <a:t>个，突出品牌在移动营销领域的创新应用和贡献。</a:t>
            </a:r>
          </a:p>
        </p:txBody>
      </p:sp>
    </p:spTree>
    <p:extLst>
      <p:ext uri="{BB962C8B-B14F-4D97-AF65-F5344CB8AC3E}">
        <p14:creationId xmlns:p14="http://schemas.microsoft.com/office/powerpoint/2010/main" val="158660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3582</TotalTime>
  <Words>307</Words>
  <Application>Microsoft Macintosh PowerPoint</Application>
  <PresentationFormat>宽屏</PresentationFormat>
  <Paragraphs>20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等线</vt:lpstr>
      <vt:lpstr>等线 Light</vt:lpstr>
      <vt:lpstr>宋体</vt:lpstr>
      <vt:lpstr>Microsoft YaHei</vt:lpstr>
      <vt:lpstr>Microsoft YaHei</vt:lpstr>
      <vt:lpstr>Arial</vt:lpstr>
      <vt:lpstr>Calibri</vt:lpstr>
      <vt:lpstr>Wingdings</vt:lpstr>
      <vt:lpstr>Office 主题</vt:lpstr>
      <vt:lpstr>第7届TMA移动营销大奖</vt:lpstr>
      <vt:lpstr>填写要求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Microsoft Office 用户</cp:lastModifiedBy>
  <cp:revision>172</cp:revision>
  <dcterms:created xsi:type="dcterms:W3CDTF">2016-06-21T06:17:04Z</dcterms:created>
  <dcterms:modified xsi:type="dcterms:W3CDTF">2020-07-29T10:03:57Z</dcterms:modified>
</cp:coreProperties>
</file>