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94" r:id="rId2"/>
    <p:sldId id="257" r:id="rId3"/>
    <p:sldId id="286" r:id="rId4"/>
    <p:sldId id="273" r:id="rId5"/>
    <p:sldId id="289" r:id="rId6"/>
    <p:sldId id="291" r:id="rId7"/>
    <p:sldId id="293" r:id="rId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1756"/>
    <a:srgbClr val="228ECD"/>
    <a:srgbClr val="29A0DB"/>
    <a:srgbClr val="2EB0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中度样式 3 - 强调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B4B98B0-60AC-42C2-AFA5-B58CD77FA1E5}" styleName="浅色样式 1 - 强调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8D230F3-CF80-4859-8CE7-A43EE81993B5}" styleName="浅色样式 1 - 强调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65"/>
    <p:restoredTop sz="93945" autoAdjust="0"/>
  </p:normalViewPr>
  <p:slideViewPr>
    <p:cSldViewPr>
      <p:cViewPr varScale="1">
        <p:scale>
          <a:sx n="82" d="100"/>
          <a:sy n="82" d="100"/>
        </p:scale>
        <p:origin x="792" y="184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6AC77E-47B3-4241-96BE-9FA24EDFF13F}" type="datetimeFigureOut">
              <a:rPr lang="zh-CN" altLang="en-US" smtClean="0"/>
              <a:t>2020/7/30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98051A-B130-47E8-ACE6-F15B3F1854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43143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8051A-B130-47E8-ACE6-F15B3F1854BC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85792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13" t="36351" r="23647" b="37400"/>
          <a:stretch/>
        </p:blipFill>
        <p:spPr>
          <a:xfrm>
            <a:off x="881985" y="402287"/>
            <a:ext cx="1829640" cy="696656"/>
          </a:xfrm>
          <a:prstGeom prst="rect">
            <a:avLst/>
          </a:prstGeom>
        </p:spPr>
      </p:pic>
      <p:sp>
        <p:nvSpPr>
          <p:cNvPr id="9" name="矩形 8"/>
          <p:cNvSpPr/>
          <p:nvPr userDrawn="1"/>
        </p:nvSpPr>
        <p:spPr>
          <a:xfrm>
            <a:off x="2826202" y="935352"/>
            <a:ext cx="9102445" cy="45719"/>
          </a:xfrm>
          <a:prstGeom prst="rect">
            <a:avLst/>
          </a:prstGeom>
          <a:solidFill>
            <a:srgbClr val="0317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263353" y="935352"/>
            <a:ext cx="504055" cy="45719"/>
          </a:xfrm>
          <a:prstGeom prst="rect">
            <a:avLst/>
          </a:prstGeom>
          <a:solidFill>
            <a:srgbClr val="0317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标题占位符 1">
            <a:extLst>
              <a:ext uri="{FF2B5EF4-FFF2-40B4-BE49-F238E27FC236}">
                <a16:creationId xmlns:a16="http://schemas.microsoft.com/office/drawing/2014/main" id="{CE0E41AC-3E95-4208-8F30-8FD7A9A380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5671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背景&amp;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13" t="36351" r="23647" b="37400"/>
          <a:stretch/>
        </p:blipFill>
        <p:spPr>
          <a:xfrm>
            <a:off x="881985" y="402287"/>
            <a:ext cx="1829640" cy="696656"/>
          </a:xfrm>
          <a:prstGeom prst="rect">
            <a:avLst/>
          </a:prstGeom>
        </p:spPr>
      </p:pic>
      <p:sp>
        <p:nvSpPr>
          <p:cNvPr id="9" name="矩形 8"/>
          <p:cNvSpPr/>
          <p:nvPr userDrawn="1"/>
        </p:nvSpPr>
        <p:spPr>
          <a:xfrm>
            <a:off x="2826202" y="935352"/>
            <a:ext cx="9102445" cy="45719"/>
          </a:xfrm>
          <a:prstGeom prst="rect">
            <a:avLst/>
          </a:prstGeom>
          <a:solidFill>
            <a:srgbClr val="0317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263353" y="935352"/>
            <a:ext cx="504055" cy="45719"/>
          </a:xfrm>
          <a:prstGeom prst="rect">
            <a:avLst/>
          </a:prstGeom>
          <a:solidFill>
            <a:srgbClr val="0317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D93DD84D-D6E4-44FC-8174-6A2425FA6892}"/>
              </a:ext>
            </a:extLst>
          </p:cNvPr>
          <p:cNvSpPr/>
          <p:nvPr userDrawn="1"/>
        </p:nvSpPr>
        <p:spPr>
          <a:xfrm>
            <a:off x="9840416" y="342192"/>
            <a:ext cx="218361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3175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背景</a:t>
            </a: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solidFill>
                  <a:srgbClr val="03175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&amp;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3175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目标</a:t>
            </a:r>
            <a:endParaRPr lang="zh-CN" altLang="en-US" dirty="0">
              <a:solidFill>
                <a:srgbClr val="0317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930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洞察&amp;策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13" t="36351" r="23647" b="37400"/>
          <a:stretch/>
        </p:blipFill>
        <p:spPr>
          <a:xfrm>
            <a:off x="881985" y="402287"/>
            <a:ext cx="1829640" cy="696656"/>
          </a:xfrm>
          <a:prstGeom prst="rect">
            <a:avLst/>
          </a:prstGeom>
        </p:spPr>
      </p:pic>
      <p:sp>
        <p:nvSpPr>
          <p:cNvPr id="9" name="矩形 8"/>
          <p:cNvSpPr/>
          <p:nvPr userDrawn="1"/>
        </p:nvSpPr>
        <p:spPr>
          <a:xfrm>
            <a:off x="2826202" y="935352"/>
            <a:ext cx="9102445" cy="45719"/>
          </a:xfrm>
          <a:prstGeom prst="rect">
            <a:avLst/>
          </a:prstGeom>
          <a:solidFill>
            <a:srgbClr val="0317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263353" y="935352"/>
            <a:ext cx="504055" cy="45719"/>
          </a:xfrm>
          <a:prstGeom prst="rect">
            <a:avLst/>
          </a:prstGeom>
          <a:solidFill>
            <a:srgbClr val="0317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D93DD84D-D6E4-44FC-8174-6A2425FA6892}"/>
              </a:ext>
            </a:extLst>
          </p:cNvPr>
          <p:cNvSpPr/>
          <p:nvPr userDrawn="1"/>
        </p:nvSpPr>
        <p:spPr>
          <a:xfrm>
            <a:off x="9840416" y="342192"/>
            <a:ext cx="218361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3175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洞察</a:t>
            </a: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solidFill>
                  <a:srgbClr val="03175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&amp;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3175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策略</a:t>
            </a:r>
            <a:endParaRPr lang="zh-CN" altLang="en-US" sz="3200" dirty="0">
              <a:solidFill>
                <a:srgbClr val="0317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74778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媒介&amp;执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13" t="36351" r="23647" b="37400"/>
          <a:stretch/>
        </p:blipFill>
        <p:spPr>
          <a:xfrm>
            <a:off x="881985" y="402287"/>
            <a:ext cx="1829640" cy="696656"/>
          </a:xfrm>
          <a:prstGeom prst="rect">
            <a:avLst/>
          </a:prstGeom>
        </p:spPr>
      </p:pic>
      <p:sp>
        <p:nvSpPr>
          <p:cNvPr id="9" name="矩形 8"/>
          <p:cNvSpPr/>
          <p:nvPr userDrawn="1"/>
        </p:nvSpPr>
        <p:spPr>
          <a:xfrm>
            <a:off x="2826202" y="935352"/>
            <a:ext cx="9102445" cy="45719"/>
          </a:xfrm>
          <a:prstGeom prst="rect">
            <a:avLst/>
          </a:prstGeom>
          <a:solidFill>
            <a:srgbClr val="0317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263353" y="935352"/>
            <a:ext cx="504055" cy="45719"/>
          </a:xfrm>
          <a:prstGeom prst="rect">
            <a:avLst/>
          </a:prstGeom>
          <a:solidFill>
            <a:srgbClr val="0317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D93DD84D-D6E4-44FC-8174-6A2425FA6892}"/>
              </a:ext>
            </a:extLst>
          </p:cNvPr>
          <p:cNvSpPr/>
          <p:nvPr userDrawn="1"/>
        </p:nvSpPr>
        <p:spPr>
          <a:xfrm>
            <a:off x="9840416" y="342192"/>
            <a:ext cx="218361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3175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媒介</a:t>
            </a: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solidFill>
                  <a:srgbClr val="03175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&amp;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3175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执行</a:t>
            </a:r>
            <a:endParaRPr lang="zh-CN" altLang="en-US" sz="3200" dirty="0">
              <a:solidFill>
                <a:srgbClr val="0317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1087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效果&amp;反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13" t="36351" r="23647" b="37400"/>
          <a:stretch/>
        </p:blipFill>
        <p:spPr>
          <a:xfrm>
            <a:off x="881985" y="402287"/>
            <a:ext cx="1829640" cy="696656"/>
          </a:xfrm>
          <a:prstGeom prst="rect">
            <a:avLst/>
          </a:prstGeom>
        </p:spPr>
      </p:pic>
      <p:sp>
        <p:nvSpPr>
          <p:cNvPr id="9" name="矩形 8"/>
          <p:cNvSpPr/>
          <p:nvPr userDrawn="1"/>
        </p:nvSpPr>
        <p:spPr>
          <a:xfrm>
            <a:off x="2826202" y="935352"/>
            <a:ext cx="9102445" cy="45719"/>
          </a:xfrm>
          <a:prstGeom prst="rect">
            <a:avLst/>
          </a:prstGeom>
          <a:solidFill>
            <a:srgbClr val="0317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263353" y="935352"/>
            <a:ext cx="504055" cy="45719"/>
          </a:xfrm>
          <a:prstGeom prst="rect">
            <a:avLst/>
          </a:prstGeom>
          <a:solidFill>
            <a:srgbClr val="0317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D93DD84D-D6E4-44FC-8174-6A2425FA6892}"/>
              </a:ext>
            </a:extLst>
          </p:cNvPr>
          <p:cNvSpPr/>
          <p:nvPr userDrawn="1"/>
        </p:nvSpPr>
        <p:spPr>
          <a:xfrm>
            <a:off x="9840416" y="342192"/>
            <a:ext cx="218361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3175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效果</a:t>
            </a: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solidFill>
                  <a:srgbClr val="03175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&amp;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3175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反馈</a:t>
            </a:r>
            <a:endParaRPr lang="zh-CN" altLang="en-US" sz="3200" dirty="0">
              <a:solidFill>
                <a:srgbClr val="0317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4566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2020/7/30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5671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2020/7/30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60" r:id="rId2"/>
    <p:sldLayoutId id="2147483661" r:id="rId3"/>
    <p:sldLayoutId id="2147483662" r:id="rId4"/>
    <p:sldLayoutId id="2147483664" r:id="rId5"/>
    <p:sldLayoutId id="2147483649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rgbClr val="031756"/>
          </a:solidFill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•"/>
        <a:defRPr sz="1800" i="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742950" indent="-28575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–"/>
        <a:defRPr sz="1600" i="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0" y="2096852"/>
            <a:ext cx="12192000" cy="1872208"/>
          </a:xfrm>
        </p:spPr>
        <p:txBody>
          <a:bodyPr>
            <a:normAutofit/>
          </a:bodyPr>
          <a:lstStyle/>
          <a:p>
            <a:r>
              <a:rPr lang="zh-CN" altLang="en-US" sz="5400" dirty="0">
                <a:solidFill>
                  <a:srgbClr val="031756"/>
                </a:solidFill>
              </a:rPr>
              <a:t>第</a:t>
            </a:r>
            <a:r>
              <a:rPr lang="en-US" altLang="zh-CN" sz="5400" dirty="0">
                <a:solidFill>
                  <a:srgbClr val="031756"/>
                </a:solidFill>
              </a:rPr>
              <a:t>7</a:t>
            </a:r>
            <a:r>
              <a:rPr lang="zh-CN" altLang="en-US" sz="5400" dirty="0">
                <a:solidFill>
                  <a:srgbClr val="031756"/>
                </a:solidFill>
              </a:rPr>
              <a:t>届</a:t>
            </a:r>
            <a:r>
              <a:rPr lang="en-US" altLang="zh-CN" sz="5400" dirty="0">
                <a:solidFill>
                  <a:srgbClr val="031756"/>
                </a:solidFill>
              </a:rPr>
              <a:t>TMA</a:t>
            </a:r>
            <a:r>
              <a:rPr lang="zh-CN" altLang="en-US" sz="5400" dirty="0">
                <a:solidFill>
                  <a:srgbClr val="031756"/>
                </a:solidFill>
              </a:rPr>
              <a:t>移动营销大奖</a:t>
            </a:r>
          </a:p>
        </p:txBody>
      </p:sp>
      <p:sp>
        <p:nvSpPr>
          <p:cNvPr id="5" name="副标题 2"/>
          <p:cNvSpPr txBox="1">
            <a:spLocks/>
          </p:cNvSpPr>
          <p:nvPr/>
        </p:nvSpPr>
        <p:spPr>
          <a:xfrm>
            <a:off x="0" y="4221088"/>
            <a:ext cx="12192000" cy="13686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汉仪润圆-35W" panose="00020600040101010101" pitchFamily="18" charset="-122"/>
                <a:ea typeface="汉仪润圆-35W" panose="00020600040101010101" pitchFamily="18" charset="-122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汉仪润圆-35W" panose="00020600040101010101" pitchFamily="18" charset="-122"/>
                <a:ea typeface="汉仪润圆-35W" panose="00020600040101010101" pitchFamily="18" charset="-122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等线 Light" panose="02010600030101010101" pitchFamily="2" charset="-122"/>
                <a:ea typeface="等线 Light" panose="02010600030101010101" pitchFamily="2" charset="-122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等线 Light" panose="02010600030101010101" pitchFamily="2" charset="-122"/>
                <a:ea typeface="等线 Light" panose="02010600030101010101" pitchFamily="2" charset="-122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等线 Light" panose="02010600030101010101" pitchFamily="2" charset="-122"/>
                <a:ea typeface="等线 Light" panose="02010600030101010101" pitchFamily="2" charset="-122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zh-CN" altLang="en-US" sz="3600" dirty="0">
                <a:solidFill>
                  <a:srgbClr val="031756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参赛资料填写</a:t>
            </a:r>
            <a:endParaRPr lang="en-US" altLang="zh-CN" sz="3600" dirty="0">
              <a:solidFill>
                <a:srgbClr val="031756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zh-CN" altLang="en-US" dirty="0">
                <a:solidFill>
                  <a:schemeClr val="accent6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（案例类）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13" t="36351" r="23647" b="37400"/>
          <a:stretch/>
        </p:blipFill>
        <p:spPr>
          <a:xfrm>
            <a:off x="4547828" y="665858"/>
            <a:ext cx="3096344" cy="1178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61246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CEE0850-38C2-4D26-BD5C-5959396C02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填写要求</a:t>
            </a:r>
          </a:p>
        </p:txBody>
      </p:sp>
      <p:sp>
        <p:nvSpPr>
          <p:cNvPr id="6" name="内容占位符 2">
            <a:extLst>
              <a:ext uri="{FF2B5EF4-FFF2-40B4-BE49-F238E27FC236}">
                <a16:creationId xmlns:a16="http://schemas.microsoft.com/office/drawing/2014/main" id="{AD13E2B1-7AFF-4B69-933B-2BC7211234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9416" y="1600201"/>
            <a:ext cx="10297144" cy="4525963"/>
          </a:xfrm>
        </p:spPr>
        <p:txBody>
          <a:bodyPr>
            <a:normAutofit/>
          </a:bodyPr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zh-CN" altLang="en-US" sz="1600" b="1" dirty="0">
                <a:solidFill>
                  <a:srgbClr val="031756"/>
                </a:solidFill>
              </a:rPr>
              <a:t>请提供参赛公司</a:t>
            </a:r>
            <a:r>
              <a:rPr lang="en-US" altLang="zh-CN" sz="1600" b="1" dirty="0">
                <a:solidFill>
                  <a:srgbClr val="031756"/>
                </a:solidFill>
              </a:rPr>
              <a:t>logo</a:t>
            </a:r>
            <a:r>
              <a:rPr lang="zh-CN" altLang="en-US" sz="1600" b="1" dirty="0">
                <a:solidFill>
                  <a:srgbClr val="031756"/>
                </a:solidFill>
              </a:rPr>
              <a:t>及案例相关品牌主</a:t>
            </a:r>
            <a:r>
              <a:rPr lang="en-US" altLang="zh-CN" sz="1600" b="1" dirty="0">
                <a:solidFill>
                  <a:srgbClr val="031756"/>
                </a:solidFill>
              </a:rPr>
              <a:t>logo</a:t>
            </a:r>
            <a:r>
              <a:rPr lang="zh-CN" altLang="en-US" sz="1600" b="1" dirty="0">
                <a:solidFill>
                  <a:srgbClr val="031756"/>
                </a:solidFill>
              </a:rPr>
              <a:t>，</a:t>
            </a:r>
            <a:r>
              <a:rPr lang="en-US" altLang="zh-CN" sz="1600" b="1" dirty="0">
                <a:solidFill>
                  <a:srgbClr val="031756"/>
                </a:solidFill>
              </a:rPr>
              <a:t>AI</a:t>
            </a:r>
            <a:r>
              <a:rPr lang="zh-CN" altLang="en-US" sz="1600" b="1" dirty="0">
                <a:solidFill>
                  <a:srgbClr val="031756"/>
                </a:solidFill>
              </a:rPr>
              <a:t>及</a:t>
            </a:r>
            <a:r>
              <a:rPr lang="en-US" altLang="zh-CN" sz="1600" b="1" dirty="0">
                <a:solidFill>
                  <a:srgbClr val="031756"/>
                </a:solidFill>
              </a:rPr>
              <a:t>JPG</a:t>
            </a:r>
            <a:r>
              <a:rPr lang="zh-CN" altLang="en-US" sz="1600" b="1" dirty="0">
                <a:solidFill>
                  <a:srgbClr val="031756"/>
                </a:solidFill>
              </a:rPr>
              <a:t>格式各一（以附件形式发送）。</a:t>
            </a:r>
            <a:endParaRPr lang="en-US" altLang="zh-CN" sz="1600" b="1" dirty="0">
              <a:solidFill>
                <a:srgbClr val="031756"/>
              </a:solidFill>
            </a:endParaRP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zh-CN" altLang="en-US" sz="1600" b="1" dirty="0">
                <a:solidFill>
                  <a:srgbClr val="031756"/>
                </a:solidFill>
              </a:rPr>
              <a:t>为</a:t>
            </a:r>
            <a:r>
              <a:rPr lang="zh-CN" altLang="en-US" sz="1600" b="1" i="0" dirty="0">
                <a:solidFill>
                  <a:srgbClr val="031756"/>
                </a:solidFill>
              </a:rPr>
              <a:t>保证参赛作品的统一展示，请严格遵照模板中的版块分类填写，各版块内可根据需求增减内容</a:t>
            </a:r>
            <a:r>
              <a:rPr lang="zh-CN" altLang="en-US" sz="1600" b="1" dirty="0">
                <a:solidFill>
                  <a:srgbClr val="031756"/>
                </a:solidFill>
              </a:rPr>
              <a:t>页数；填写时，请将模板中的提示说明文字删除；</a:t>
            </a:r>
            <a:r>
              <a:rPr lang="zh-CN" altLang="en-US" sz="1600" b="1" i="0" dirty="0">
                <a:solidFill>
                  <a:srgbClr val="031756"/>
                </a:solidFill>
              </a:rPr>
              <a:t>可对</a:t>
            </a:r>
            <a:r>
              <a:rPr lang="en-US" altLang="zh-CN" sz="1600" b="1" i="0" dirty="0">
                <a:solidFill>
                  <a:srgbClr val="031756"/>
                </a:solidFill>
              </a:rPr>
              <a:t>PPT</a:t>
            </a:r>
            <a:r>
              <a:rPr lang="zh-CN" altLang="en-US" sz="1600" b="1" i="0" dirty="0">
                <a:solidFill>
                  <a:srgbClr val="031756"/>
                </a:solidFill>
              </a:rPr>
              <a:t>进行美化设计，以增加阅读体验。</a:t>
            </a:r>
            <a:endParaRPr lang="en-US" altLang="zh-CN" sz="1600" b="1" i="0" dirty="0">
              <a:solidFill>
                <a:srgbClr val="031756"/>
              </a:solidFill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Font typeface="+mj-ea"/>
              <a:buAutoNum type="circleNumDbPlain"/>
            </a:pPr>
            <a:r>
              <a:rPr lang="zh-CN" altLang="en-US" sz="1600" b="1" i="0" dirty="0"/>
              <a:t>格式：</a:t>
            </a:r>
            <a:r>
              <a:rPr lang="zh-CN" altLang="en-US" sz="1600" i="0" dirty="0"/>
              <a:t>参赛作品</a:t>
            </a:r>
            <a:r>
              <a:rPr lang="en-US" altLang="zh-CN" sz="1600" i="0" dirty="0"/>
              <a:t>PPT</a:t>
            </a:r>
            <a:r>
              <a:rPr lang="zh-CN" altLang="en-US" sz="1600" i="0" dirty="0"/>
              <a:t>页面比例为</a:t>
            </a:r>
            <a:r>
              <a:rPr lang="en-US" altLang="zh-CN" sz="1600" i="0" dirty="0"/>
              <a:t>16:9</a:t>
            </a:r>
            <a:r>
              <a:rPr lang="zh-CN" altLang="en-US" sz="1600" i="0" dirty="0"/>
              <a:t>，整体不超过</a:t>
            </a:r>
            <a:r>
              <a:rPr lang="en-US" altLang="zh-CN" sz="1600" i="0" dirty="0"/>
              <a:t>25</a:t>
            </a:r>
            <a:r>
              <a:rPr lang="zh-CN" altLang="en-US" sz="1600" i="0" dirty="0"/>
              <a:t>页，模板中的填写要求提示文字需自行删除。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+mj-ea"/>
              <a:buAutoNum type="circleNumDbPlain"/>
            </a:pPr>
            <a:r>
              <a:rPr lang="zh-CN" altLang="en-US" sz="1600" b="1" i="0" dirty="0"/>
              <a:t>图片：</a:t>
            </a:r>
            <a:r>
              <a:rPr lang="zh-CN" altLang="en-US" sz="1600" i="0" dirty="0"/>
              <a:t>插入在内容描述的相应位置，尽可能使用高清且冲击力强的配图，以达到惊艳的视觉效果。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+mj-ea"/>
              <a:buAutoNum type="circleNumDbPlain"/>
            </a:pPr>
            <a:r>
              <a:rPr lang="zh-CN" altLang="en-US" sz="1600" b="1" i="0" dirty="0"/>
              <a:t>链接：</a:t>
            </a:r>
            <a:r>
              <a:rPr lang="zh-CN" altLang="en-US" sz="1600" i="0" dirty="0"/>
              <a:t>内嵌在内容中的链接地址，请确保链接长期有效且能正常打开浏览。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+mj-ea"/>
              <a:buAutoNum type="circleNumDbPlain"/>
            </a:pPr>
            <a:r>
              <a:rPr lang="zh-CN" altLang="en-US" sz="1600" b="1" i="0" dirty="0"/>
              <a:t>视频：</a:t>
            </a:r>
            <a:r>
              <a:rPr lang="zh-CN" altLang="en-US" sz="1600" dirty="0"/>
              <a:t>作品中如有视频，建议时长在</a:t>
            </a:r>
            <a:r>
              <a:rPr lang="en-US" altLang="zh-CN" sz="1600" dirty="0"/>
              <a:t>3</a:t>
            </a:r>
            <a:r>
              <a:rPr lang="zh-CN" altLang="en-US" sz="1600" dirty="0"/>
              <a:t>分钟以内，请提供视频源文件，同时将视频上传至视频网站，提供视频链接（切勿将视频直接内嵌到</a:t>
            </a:r>
            <a:r>
              <a:rPr lang="en-US" altLang="zh-CN" sz="1600" dirty="0"/>
              <a:t>PPT</a:t>
            </a:r>
            <a:r>
              <a:rPr lang="zh-CN" altLang="en-US" sz="1600" dirty="0"/>
              <a:t>中）。</a:t>
            </a:r>
            <a:endParaRPr lang="en-US" altLang="zh-CN" sz="1600" i="0" dirty="0"/>
          </a:p>
        </p:txBody>
      </p:sp>
    </p:spTree>
    <p:extLst>
      <p:ext uri="{BB962C8B-B14F-4D97-AF65-F5344CB8AC3E}">
        <p14:creationId xmlns:p14="http://schemas.microsoft.com/office/powerpoint/2010/main" val="37773362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79376" y="1441567"/>
            <a:ext cx="10972800" cy="1143000"/>
          </a:xfrm>
        </p:spPr>
        <p:txBody>
          <a:bodyPr>
            <a:normAutofit/>
          </a:bodyPr>
          <a:lstStyle/>
          <a:p>
            <a:r>
              <a:rPr lang="zh-CN" altLang="en-US" sz="4000" dirty="0">
                <a:solidFill>
                  <a:srgbClr val="031756"/>
                </a:solidFill>
              </a:rPr>
              <a:t>案例名称</a:t>
            </a:r>
          </a:p>
        </p:txBody>
      </p:sp>
      <p:sp>
        <p:nvSpPr>
          <p:cNvPr id="4" name="矩形 3"/>
          <p:cNvSpPr/>
          <p:nvPr/>
        </p:nvSpPr>
        <p:spPr>
          <a:xfrm>
            <a:off x="2485066" y="2577583"/>
            <a:ext cx="723678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b="1" dirty="0">
                <a:solidFill>
                  <a:schemeClr val="accent6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* 尽量控制在</a:t>
            </a:r>
            <a:r>
              <a:rPr lang="en-US" altLang="zh-CN" sz="1600" b="1" dirty="0">
                <a:solidFill>
                  <a:schemeClr val="accent6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16</a:t>
            </a:r>
            <a:r>
              <a:rPr lang="zh-CN" altLang="en-US" sz="1600" b="1" dirty="0">
                <a:solidFill>
                  <a:schemeClr val="accent6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字以内，涵盖品牌名称、核心主题等，不可出现参赛公司名称</a:t>
            </a:r>
          </a:p>
        </p:txBody>
      </p:sp>
      <p:sp>
        <p:nvSpPr>
          <p:cNvPr id="5" name="内容占位符 2"/>
          <p:cNvSpPr>
            <a:spLocks noGrp="1"/>
          </p:cNvSpPr>
          <p:nvPr>
            <p:ph idx="4294967295"/>
          </p:nvPr>
        </p:nvSpPr>
        <p:spPr>
          <a:xfrm>
            <a:off x="2485066" y="3061919"/>
            <a:ext cx="8867518" cy="3031377"/>
          </a:xfrm>
        </p:spPr>
        <p:txBody>
          <a:bodyPr>
            <a:normAutofit/>
          </a:bodyPr>
          <a:lstStyle/>
          <a:p>
            <a:pPr indent="-540000">
              <a:buClr>
                <a:srgbClr val="002060"/>
              </a:buClr>
              <a:buFont typeface="Wingdings" panose="05000000000000000000" pitchFamily="2" charset="2"/>
              <a:buChar char="u"/>
            </a:pPr>
            <a:r>
              <a:rPr lang="zh-CN" altLang="en-US" sz="1400" b="1" dirty="0">
                <a:solidFill>
                  <a:srgbClr val="031756"/>
                </a:solidFill>
              </a:rPr>
              <a:t>品牌名称</a:t>
            </a:r>
            <a:r>
              <a:rPr lang="zh-CN" altLang="en-US" sz="1400" b="1" i="0" dirty="0">
                <a:solidFill>
                  <a:srgbClr val="031756"/>
                </a:solidFill>
              </a:rPr>
              <a:t>：</a:t>
            </a:r>
            <a:r>
              <a:rPr lang="zh-CN" altLang="en-US" sz="1400" i="0" dirty="0">
                <a:solidFill>
                  <a:srgbClr val="031756"/>
                </a:solidFill>
              </a:rPr>
              <a:t>填写简称</a:t>
            </a:r>
            <a:endParaRPr lang="en-US" altLang="zh-CN" sz="1400" i="0" dirty="0">
              <a:solidFill>
                <a:srgbClr val="031756"/>
              </a:solidFill>
            </a:endParaRPr>
          </a:p>
          <a:p>
            <a:pPr indent="-540000">
              <a:buClr>
                <a:srgbClr val="002060"/>
              </a:buClr>
              <a:buFont typeface="Wingdings" panose="05000000000000000000" pitchFamily="2" charset="2"/>
              <a:buChar char="u"/>
            </a:pPr>
            <a:r>
              <a:rPr lang="zh-CN" altLang="en-US" sz="1400" b="1" i="0" dirty="0">
                <a:solidFill>
                  <a:srgbClr val="031756"/>
                </a:solidFill>
              </a:rPr>
              <a:t>所属行业：</a:t>
            </a:r>
            <a:r>
              <a:rPr lang="zh-CN" altLang="en-US" sz="1400" i="0" dirty="0">
                <a:solidFill>
                  <a:srgbClr val="031756"/>
                </a:solidFill>
              </a:rPr>
              <a:t>指品牌广告主的所属行业</a:t>
            </a:r>
            <a:endParaRPr lang="en-US" altLang="zh-CN" sz="1400" i="0" dirty="0">
              <a:solidFill>
                <a:srgbClr val="031756"/>
              </a:solidFill>
            </a:endParaRPr>
          </a:p>
          <a:p>
            <a:pPr indent="-540000">
              <a:buClr>
                <a:srgbClr val="002060"/>
              </a:buClr>
              <a:buFont typeface="Wingdings" panose="05000000000000000000" pitchFamily="2" charset="2"/>
              <a:buChar char="u"/>
            </a:pPr>
            <a:r>
              <a:rPr lang="zh-CN" altLang="en-US" sz="1400" b="1" i="0" dirty="0">
                <a:solidFill>
                  <a:srgbClr val="031756"/>
                </a:solidFill>
              </a:rPr>
              <a:t>执行时间</a:t>
            </a:r>
            <a:r>
              <a:rPr lang="zh-CN" altLang="en-US" sz="1400" b="1" i="0" dirty="0">
                <a:solidFill>
                  <a:srgbClr val="031756"/>
                </a:solidFill>
                <a:sym typeface="Wingdings" panose="05000000000000000000" pitchFamily="2" charset="2"/>
              </a:rPr>
              <a:t>：</a:t>
            </a:r>
            <a:r>
              <a:rPr lang="zh-CN" altLang="en-US" sz="1400" i="0" dirty="0">
                <a:solidFill>
                  <a:srgbClr val="031756"/>
                </a:solidFill>
                <a:sym typeface="Wingdings" panose="05000000000000000000" pitchFamily="2" charset="2"/>
              </a:rPr>
              <a:t>项目起止时间，如</a:t>
            </a:r>
            <a:r>
              <a:rPr lang="zh-CN" altLang="en-US" sz="1400" dirty="0">
                <a:solidFill>
                  <a:srgbClr val="031756"/>
                </a:solidFill>
                <a:sym typeface="Wingdings" panose="05000000000000000000" pitchFamily="2" charset="2"/>
              </a:rPr>
              <a:t>：</a:t>
            </a:r>
            <a:r>
              <a:rPr lang="en-US" altLang="zh-CN" sz="1400" dirty="0">
                <a:solidFill>
                  <a:srgbClr val="031756"/>
                </a:solidFill>
                <a:sym typeface="Wingdings" panose="05000000000000000000" pitchFamily="2" charset="2"/>
              </a:rPr>
              <a:t>2020.01.10-2020.05.20</a:t>
            </a:r>
            <a:endParaRPr lang="zh-CN" altLang="en-US" sz="1400" i="0" dirty="0">
              <a:solidFill>
                <a:srgbClr val="031756"/>
              </a:solidFill>
            </a:endParaRPr>
          </a:p>
          <a:p>
            <a:pPr indent="-540000">
              <a:buClr>
                <a:srgbClr val="002060"/>
              </a:buClr>
              <a:buFont typeface="Wingdings" panose="05000000000000000000" pitchFamily="2" charset="2"/>
              <a:buChar char="u"/>
            </a:pPr>
            <a:r>
              <a:rPr lang="zh-CN" altLang="en-US" sz="1400" b="1" i="0" dirty="0">
                <a:solidFill>
                  <a:srgbClr val="031756"/>
                </a:solidFill>
              </a:rPr>
              <a:t>参选类别：</a:t>
            </a:r>
            <a:r>
              <a:rPr lang="zh-CN" altLang="zh-CN" sz="1400" i="0" dirty="0">
                <a:solidFill>
                  <a:schemeClr val="accent6"/>
                </a:solidFill>
              </a:rPr>
              <a:t>请</a:t>
            </a:r>
            <a:r>
              <a:rPr lang="zh-CN" altLang="en-US" sz="1400" i="0" dirty="0">
                <a:solidFill>
                  <a:schemeClr val="accent6"/>
                </a:solidFill>
              </a:rPr>
              <a:t>保留所报选类别，仅可选择一类</a:t>
            </a:r>
            <a:endParaRPr lang="en-US" altLang="zh-CN" sz="1400" i="0" dirty="0">
              <a:solidFill>
                <a:schemeClr val="accent6"/>
              </a:solidFill>
            </a:endParaRPr>
          </a:p>
          <a:p>
            <a:pPr marL="0" indent="0">
              <a:buClr>
                <a:srgbClr val="002060"/>
              </a:buClr>
              <a:buNone/>
            </a:pPr>
            <a:r>
              <a:rPr lang="zh-CN" altLang="en-US" sz="1400" dirty="0">
                <a:solidFill>
                  <a:srgbClr val="031756"/>
                </a:solidFill>
              </a:rPr>
              <a:t>                           □ 创意类    □ 技术类    □ 效果类</a:t>
            </a:r>
            <a:r>
              <a:rPr lang="en-US" altLang="zh-CN" sz="1400" dirty="0">
                <a:solidFill>
                  <a:srgbClr val="031756"/>
                </a:solidFill>
              </a:rPr>
              <a:t>-</a:t>
            </a:r>
            <a:r>
              <a:rPr lang="zh-CN" altLang="en-US" sz="1400" dirty="0">
                <a:solidFill>
                  <a:srgbClr val="031756"/>
                </a:solidFill>
              </a:rPr>
              <a:t>品牌传播    □ 效果类</a:t>
            </a:r>
            <a:r>
              <a:rPr lang="en-US" altLang="zh-CN" sz="1400" dirty="0">
                <a:solidFill>
                  <a:srgbClr val="031756"/>
                </a:solidFill>
              </a:rPr>
              <a:t>-</a:t>
            </a:r>
            <a:r>
              <a:rPr lang="zh-CN" altLang="en-US" sz="1400" dirty="0">
                <a:solidFill>
                  <a:srgbClr val="031756"/>
                </a:solidFill>
              </a:rPr>
              <a:t>效果广告    □ 展示类</a:t>
            </a:r>
            <a:endParaRPr lang="en-US" altLang="zh-CN" sz="1400" dirty="0">
              <a:solidFill>
                <a:srgbClr val="031756"/>
              </a:solidFill>
            </a:endParaRPr>
          </a:p>
          <a:p>
            <a:pPr marL="0" indent="0">
              <a:buClr>
                <a:srgbClr val="002060"/>
              </a:buClr>
              <a:buNone/>
            </a:pPr>
            <a:r>
              <a:rPr lang="zh-CN" altLang="en-US" sz="1400" dirty="0">
                <a:solidFill>
                  <a:srgbClr val="031756"/>
                </a:solidFill>
              </a:rPr>
              <a:t>                           □ 互动体验类    □ 内容营销类    □ 整合营销类    □ 电商营销类    □ 直播营销类</a:t>
            </a:r>
            <a:endParaRPr lang="en-US" altLang="zh-CN" sz="1400" dirty="0">
              <a:solidFill>
                <a:srgbClr val="031756"/>
              </a:solidFill>
            </a:endParaRPr>
          </a:p>
          <a:p>
            <a:pPr marL="0" indent="0">
              <a:buClr>
                <a:srgbClr val="002060"/>
              </a:buClr>
              <a:buNone/>
            </a:pPr>
            <a:r>
              <a:rPr lang="zh-CN" altLang="en-US" sz="1400" dirty="0">
                <a:solidFill>
                  <a:srgbClr val="031756"/>
                </a:solidFill>
              </a:rPr>
              <a:t>                           □ 短视频营销类    □ 创意</a:t>
            </a:r>
            <a:r>
              <a:rPr lang="en-US" altLang="zh-CN" sz="1400" dirty="0">
                <a:solidFill>
                  <a:srgbClr val="031756"/>
                </a:solidFill>
              </a:rPr>
              <a:t>H5</a:t>
            </a:r>
            <a:r>
              <a:rPr lang="zh-CN" altLang="en-US" sz="1400" dirty="0">
                <a:solidFill>
                  <a:srgbClr val="031756"/>
                </a:solidFill>
              </a:rPr>
              <a:t>营销类    □ 娱乐营销类    □ 公益营销类    </a:t>
            </a:r>
            <a:r>
              <a:rPr lang="zh-CN" altLang="en-US" sz="1400" strike="sngStrike" dirty="0">
                <a:solidFill>
                  <a:srgbClr val="031756"/>
                </a:solidFill>
              </a:rPr>
              <a:t>□ 大数据营销类</a:t>
            </a:r>
            <a:endParaRPr lang="en-US" altLang="zh-CN" sz="1400" strike="sngStrike" dirty="0">
              <a:solidFill>
                <a:srgbClr val="031756"/>
              </a:solidFill>
            </a:endParaRPr>
          </a:p>
          <a:p>
            <a:pPr marL="0" indent="0">
              <a:buClr>
                <a:srgbClr val="002060"/>
              </a:buClr>
              <a:buNone/>
            </a:pPr>
            <a:r>
              <a:rPr lang="zh-CN" altLang="en-US" sz="1400" dirty="0">
                <a:solidFill>
                  <a:srgbClr val="031756"/>
                </a:solidFill>
              </a:rPr>
              <a:t>                           □ 场景营销类    □ 跨界营销类    □ </a:t>
            </a:r>
            <a:r>
              <a:rPr lang="en-US" altLang="zh-CN" sz="1400" dirty="0">
                <a:solidFill>
                  <a:srgbClr val="031756"/>
                </a:solidFill>
              </a:rPr>
              <a:t>IP</a:t>
            </a:r>
            <a:r>
              <a:rPr lang="zh-CN" altLang="en-US" sz="1400" dirty="0">
                <a:solidFill>
                  <a:srgbClr val="031756"/>
                </a:solidFill>
              </a:rPr>
              <a:t>营销类    </a:t>
            </a:r>
            <a:r>
              <a:rPr lang="en-US" altLang="zh-CN" sz="1400" dirty="0">
                <a:solidFill>
                  <a:srgbClr val="031756"/>
                </a:solidFill>
              </a:rPr>
              <a:t>□</a:t>
            </a:r>
            <a:r>
              <a:rPr lang="zh-CN" altLang="en-US" sz="1400" dirty="0">
                <a:solidFill>
                  <a:srgbClr val="031756"/>
                </a:solidFill>
              </a:rPr>
              <a:t> 私域营销类    □ 小程序类    □</a:t>
            </a:r>
            <a:r>
              <a:rPr lang="zh-CN" altLang="en-US" sz="1400" strike="sngStrike" dirty="0">
                <a:solidFill>
                  <a:srgbClr val="031756"/>
                </a:solidFill>
              </a:rPr>
              <a:t> 客户体验类 </a:t>
            </a:r>
          </a:p>
        </p:txBody>
      </p:sp>
    </p:spTree>
    <p:extLst>
      <p:ext uri="{BB962C8B-B14F-4D97-AF65-F5344CB8AC3E}">
        <p14:creationId xmlns:p14="http://schemas.microsoft.com/office/powerpoint/2010/main" val="14422778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127448" y="1600201"/>
            <a:ext cx="9446840" cy="4525963"/>
          </a:xfrm>
        </p:spPr>
        <p:txBody>
          <a:bodyPr/>
          <a:lstStyle/>
          <a:p>
            <a:r>
              <a:rPr lang="zh-CN" altLang="en-US" i="1" dirty="0"/>
              <a:t>品牌营销的背景和初衷是什么？</a:t>
            </a:r>
            <a:endParaRPr lang="en-US" altLang="zh-CN" i="1" dirty="0"/>
          </a:p>
          <a:p>
            <a:r>
              <a:rPr lang="zh-CN" altLang="en-US" i="1" dirty="0"/>
              <a:t>最终想要实现怎样的目标？</a:t>
            </a:r>
            <a:endParaRPr lang="en-US" altLang="zh-CN" i="1" dirty="0"/>
          </a:p>
          <a:p>
            <a:r>
              <a:rPr lang="zh-CN" altLang="en-US" i="1" dirty="0"/>
              <a:t>目前面临的挑战和困境是什么？</a:t>
            </a:r>
            <a:endParaRPr lang="en-US" altLang="zh-CN" i="1" dirty="0"/>
          </a:p>
        </p:txBody>
      </p:sp>
    </p:spTree>
    <p:extLst>
      <p:ext uri="{BB962C8B-B14F-4D97-AF65-F5344CB8AC3E}">
        <p14:creationId xmlns:p14="http://schemas.microsoft.com/office/powerpoint/2010/main" val="1730107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199456" y="1600201"/>
            <a:ext cx="9878888" cy="4525963"/>
          </a:xfrm>
        </p:spPr>
        <p:txBody>
          <a:bodyPr>
            <a:normAutofit/>
          </a:bodyPr>
          <a:lstStyle/>
          <a:p>
            <a:r>
              <a:rPr lang="zh-CN" altLang="en-US" i="1" dirty="0"/>
              <a:t>通过对目标人群的洞察有怎样的发现？</a:t>
            </a:r>
          </a:p>
          <a:p>
            <a:r>
              <a:rPr lang="zh-CN" altLang="en-US" i="1" dirty="0"/>
              <a:t>整个案例的核心策略是什么？即借用哪些创新技术或媒介形态，以及怎样的创意诉求方式，完成品牌的营销目的。</a:t>
            </a:r>
          </a:p>
          <a:p>
            <a:r>
              <a:rPr lang="zh-CN" altLang="en-US" i="1" dirty="0"/>
              <a:t>案例的最大亮点在哪？譬如创意性、技术性、互动性、精准性</a:t>
            </a:r>
            <a:r>
              <a:rPr lang="en-US" altLang="zh-CN" i="1" dirty="0"/>
              <a:t>……</a:t>
            </a:r>
          </a:p>
        </p:txBody>
      </p:sp>
    </p:spTree>
    <p:extLst>
      <p:ext uri="{BB962C8B-B14F-4D97-AF65-F5344CB8AC3E}">
        <p14:creationId xmlns:p14="http://schemas.microsoft.com/office/powerpoint/2010/main" val="23043008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127448" y="1600201"/>
            <a:ext cx="8510736" cy="4525963"/>
          </a:xfrm>
        </p:spPr>
        <p:txBody>
          <a:bodyPr>
            <a:normAutofit/>
          </a:bodyPr>
          <a:lstStyle/>
          <a:p>
            <a:r>
              <a:rPr lang="zh-CN" altLang="en-US" i="1" dirty="0"/>
              <a:t>分阶段阐述策略与创意的实施过程（</a:t>
            </a:r>
            <a:r>
              <a:rPr lang="en-US" altLang="zh-CN" i="1" dirty="0"/>
              <a:t>Step1</a:t>
            </a:r>
            <a:r>
              <a:rPr lang="zh-CN" altLang="en-US" i="1" dirty="0"/>
              <a:t>、</a:t>
            </a:r>
            <a:r>
              <a:rPr lang="en-US" altLang="zh-CN" i="1" dirty="0"/>
              <a:t>Step2</a:t>
            </a:r>
            <a:r>
              <a:rPr lang="zh-CN" altLang="en-US" i="1" dirty="0"/>
              <a:t>、</a:t>
            </a:r>
            <a:r>
              <a:rPr lang="en-US" altLang="zh-CN" i="1" dirty="0"/>
              <a:t>Step3……</a:t>
            </a:r>
            <a:r>
              <a:rPr lang="zh-CN" altLang="en-US" i="1" dirty="0"/>
              <a:t>）</a:t>
            </a:r>
          </a:p>
          <a:p>
            <a:r>
              <a:rPr lang="zh-CN" altLang="en-US" i="1" dirty="0"/>
              <a:t>媒介应用的优化与组合</a:t>
            </a:r>
          </a:p>
          <a:p>
            <a:r>
              <a:rPr lang="zh-CN" altLang="en-US" i="1" dirty="0"/>
              <a:t>受众参与互动的营销场景</a:t>
            </a:r>
          </a:p>
          <a:p>
            <a:r>
              <a:rPr lang="en-US" altLang="zh-CN" i="1" dirty="0"/>
              <a:t>……</a:t>
            </a:r>
          </a:p>
        </p:txBody>
      </p:sp>
    </p:spTree>
    <p:extLst>
      <p:ext uri="{BB962C8B-B14F-4D97-AF65-F5344CB8AC3E}">
        <p14:creationId xmlns:p14="http://schemas.microsoft.com/office/powerpoint/2010/main" val="41364702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55440" y="1600201"/>
            <a:ext cx="9086800" cy="4525963"/>
          </a:xfrm>
        </p:spPr>
        <p:txBody>
          <a:bodyPr>
            <a:normAutofit/>
          </a:bodyPr>
          <a:lstStyle/>
          <a:p>
            <a:r>
              <a:rPr lang="en-US" altLang="zh-CN" i="1" dirty="0"/>
              <a:t>ROI</a:t>
            </a:r>
            <a:r>
              <a:rPr lang="zh-CN" altLang="en-US" i="1" dirty="0"/>
              <a:t>最大化：从品牌曝光度、互动参与度、话题传播度、销量转化度等多维度数据，深度总结活动效果。（</a:t>
            </a:r>
            <a:r>
              <a:rPr lang="zh-CN" altLang="en-US" b="1" i="1" dirty="0"/>
              <a:t>注：报选“效果类”需要填写</a:t>
            </a:r>
            <a:r>
              <a:rPr lang="en-US" altLang="zh-CN" b="1" i="1" dirty="0"/>
              <a:t>ROI</a:t>
            </a:r>
            <a:r>
              <a:rPr lang="zh-CN" altLang="en-US" i="1" dirty="0"/>
              <a:t>）</a:t>
            </a:r>
          </a:p>
          <a:p>
            <a:r>
              <a:rPr lang="zh-CN" altLang="en-US" i="1" dirty="0"/>
              <a:t>影响力与口碑：受众、客户、媒体、业界专家的反馈与点评。</a:t>
            </a:r>
          </a:p>
        </p:txBody>
      </p:sp>
    </p:spTree>
    <p:extLst>
      <p:ext uri="{BB962C8B-B14F-4D97-AF65-F5344CB8AC3E}">
        <p14:creationId xmlns:p14="http://schemas.microsoft.com/office/powerpoint/2010/main" val="28448267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{B1223AFD-CC5B-A445-998A-6D82A24B4084}tf10001057</Template>
  <TotalTime>3919</TotalTime>
  <Words>552</Words>
  <Application>Microsoft Macintosh PowerPoint</Application>
  <PresentationFormat>宽屏</PresentationFormat>
  <Paragraphs>33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等线</vt:lpstr>
      <vt:lpstr>等线 Light</vt:lpstr>
      <vt:lpstr>宋体</vt:lpstr>
      <vt:lpstr>Microsoft YaHei</vt:lpstr>
      <vt:lpstr>Microsoft YaHei</vt:lpstr>
      <vt:lpstr>微软雅黑 Light</vt:lpstr>
      <vt:lpstr>Arial</vt:lpstr>
      <vt:lpstr>Calibri</vt:lpstr>
      <vt:lpstr>Wingdings</vt:lpstr>
      <vt:lpstr>Office 主题</vt:lpstr>
      <vt:lpstr>第7届TMA移动营销大奖</vt:lpstr>
      <vt:lpstr>填写要求</vt:lpstr>
      <vt:lpstr>案例名称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pc</dc:creator>
  <cp:lastModifiedBy>Microsoft Office 用户</cp:lastModifiedBy>
  <cp:revision>189</cp:revision>
  <dcterms:created xsi:type="dcterms:W3CDTF">2016-06-21T06:17:04Z</dcterms:created>
  <dcterms:modified xsi:type="dcterms:W3CDTF">2020-07-30T07:55:33Z</dcterms:modified>
</cp:coreProperties>
</file>