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81" r:id="rId3"/>
    <p:sldId id="279" r:id="rId4"/>
    <p:sldId id="282" r:id="rId5"/>
    <p:sldId id="284" r:id="rId6"/>
    <p:sldId id="286" r:id="rId7"/>
    <p:sldId id="280" r:id="rId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1756"/>
    <a:srgbClr val="021756"/>
    <a:srgbClr val="29A0DB"/>
    <a:srgbClr val="2EB0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中度样式 3 - 强调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B4B98B0-60AC-42C2-AFA5-B58CD77FA1E5}" styleName="浅色样式 1 - 强调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8D230F3-CF80-4859-8CE7-A43EE81993B5}" styleName="浅色样式 1 - 强调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135"/>
    <p:restoredTop sz="95268" autoAdjust="0"/>
  </p:normalViewPr>
  <p:slideViewPr>
    <p:cSldViewPr>
      <p:cViewPr varScale="1">
        <p:scale>
          <a:sx n="89" d="100"/>
          <a:sy n="89" d="100"/>
        </p:scale>
        <p:origin x="656" y="16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6AC77E-47B3-4241-96BE-9FA24EDFF13F}" type="datetimeFigureOut">
              <a:rPr lang="zh-CN" altLang="en-US" smtClean="0"/>
              <a:t>2020/7/29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98051A-B130-47E8-ACE6-F15B3F1854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43143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13" t="36351" r="23647" b="37400"/>
          <a:stretch/>
        </p:blipFill>
        <p:spPr>
          <a:xfrm>
            <a:off x="881985" y="402287"/>
            <a:ext cx="1829640" cy="69665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i="0"/>
            </a:lvl1pPr>
            <a:lvl2pPr>
              <a:defRPr i="0"/>
            </a:lvl2pPr>
            <a:lvl3pPr>
              <a:defRPr i="0"/>
            </a:lvl3pPr>
            <a:lvl4pPr>
              <a:defRPr i="0"/>
            </a:lvl4pPr>
            <a:lvl5pPr>
              <a:defRPr i="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5C9416D4-547B-6A45-9DD4-C4AAF8A8D1E1}"/>
              </a:ext>
            </a:extLst>
          </p:cNvPr>
          <p:cNvSpPr/>
          <p:nvPr userDrawn="1"/>
        </p:nvSpPr>
        <p:spPr>
          <a:xfrm>
            <a:off x="2826202" y="935352"/>
            <a:ext cx="9102445" cy="45719"/>
          </a:xfrm>
          <a:prstGeom prst="rect">
            <a:avLst/>
          </a:prstGeom>
          <a:solidFill>
            <a:srgbClr val="0317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E260D3A5-949C-4541-8157-467063F2F0C9}"/>
              </a:ext>
            </a:extLst>
          </p:cNvPr>
          <p:cNvSpPr/>
          <p:nvPr userDrawn="1"/>
        </p:nvSpPr>
        <p:spPr>
          <a:xfrm>
            <a:off x="263353" y="935352"/>
            <a:ext cx="504055" cy="45719"/>
          </a:xfrm>
          <a:prstGeom prst="rect">
            <a:avLst/>
          </a:prstGeom>
          <a:solidFill>
            <a:srgbClr val="0317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公司简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13" t="36351" r="23647" b="37400"/>
          <a:stretch/>
        </p:blipFill>
        <p:spPr>
          <a:xfrm>
            <a:off x="881985" y="402287"/>
            <a:ext cx="1829640" cy="696656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i="0"/>
            </a:lvl1pPr>
            <a:lvl2pPr>
              <a:defRPr i="0"/>
            </a:lvl2pPr>
            <a:lvl3pPr>
              <a:defRPr i="0"/>
            </a:lvl3pPr>
            <a:lvl4pPr>
              <a:defRPr i="0"/>
            </a:lvl4pPr>
            <a:lvl5pPr>
              <a:defRPr i="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3F462C45-B394-4C68-BCFB-C76CE85D400E}"/>
              </a:ext>
            </a:extLst>
          </p:cNvPr>
          <p:cNvSpPr/>
          <p:nvPr userDrawn="1"/>
        </p:nvSpPr>
        <p:spPr>
          <a:xfrm>
            <a:off x="10174515" y="342192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2175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公司简介</a:t>
            </a:r>
            <a:endParaRPr lang="zh-CN" altLang="en-US" dirty="0">
              <a:solidFill>
                <a:srgbClr val="021756"/>
              </a:solidFill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E1FA2CF9-DA46-7D42-918C-D645ED46A43A}"/>
              </a:ext>
            </a:extLst>
          </p:cNvPr>
          <p:cNvSpPr/>
          <p:nvPr userDrawn="1"/>
        </p:nvSpPr>
        <p:spPr>
          <a:xfrm>
            <a:off x="2826202" y="935352"/>
            <a:ext cx="9102445" cy="45719"/>
          </a:xfrm>
          <a:prstGeom prst="rect">
            <a:avLst/>
          </a:prstGeom>
          <a:solidFill>
            <a:srgbClr val="0317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F4A2EDFD-196A-C24C-97D4-026D0DF39EE5}"/>
              </a:ext>
            </a:extLst>
          </p:cNvPr>
          <p:cNvSpPr/>
          <p:nvPr userDrawn="1"/>
        </p:nvSpPr>
        <p:spPr>
          <a:xfrm>
            <a:off x="263353" y="935352"/>
            <a:ext cx="504055" cy="45719"/>
          </a:xfrm>
          <a:prstGeom prst="rect">
            <a:avLst/>
          </a:prstGeom>
          <a:solidFill>
            <a:srgbClr val="0317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2763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核心优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13" t="36351" r="23647" b="37400"/>
          <a:stretch/>
        </p:blipFill>
        <p:spPr>
          <a:xfrm>
            <a:off x="881985" y="402287"/>
            <a:ext cx="1829640" cy="696656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i="0"/>
            </a:lvl1pPr>
            <a:lvl2pPr>
              <a:defRPr i="0"/>
            </a:lvl2pPr>
            <a:lvl3pPr>
              <a:defRPr i="0"/>
            </a:lvl3pPr>
            <a:lvl4pPr>
              <a:defRPr i="0"/>
            </a:lvl4pPr>
            <a:lvl5pPr>
              <a:defRPr i="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3F462C45-B394-4C68-BCFB-C76CE85D400E}"/>
              </a:ext>
            </a:extLst>
          </p:cNvPr>
          <p:cNvSpPr/>
          <p:nvPr userDrawn="1"/>
        </p:nvSpPr>
        <p:spPr>
          <a:xfrm>
            <a:off x="10174515" y="342192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2175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核心优势</a:t>
            </a:r>
            <a:endParaRPr lang="zh-CN" altLang="en-US" dirty="0">
              <a:solidFill>
                <a:srgbClr val="021756"/>
              </a:solidFill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68DD667F-AF37-2744-924C-3359666D17DD}"/>
              </a:ext>
            </a:extLst>
          </p:cNvPr>
          <p:cNvSpPr/>
          <p:nvPr userDrawn="1"/>
        </p:nvSpPr>
        <p:spPr>
          <a:xfrm>
            <a:off x="2826202" y="935352"/>
            <a:ext cx="9102445" cy="45719"/>
          </a:xfrm>
          <a:prstGeom prst="rect">
            <a:avLst/>
          </a:prstGeom>
          <a:solidFill>
            <a:srgbClr val="0317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8E5C39B6-988A-1546-AFDA-88229C08B044}"/>
              </a:ext>
            </a:extLst>
          </p:cNvPr>
          <p:cNvSpPr/>
          <p:nvPr userDrawn="1"/>
        </p:nvSpPr>
        <p:spPr>
          <a:xfrm>
            <a:off x="263353" y="935352"/>
            <a:ext cx="504055" cy="45719"/>
          </a:xfrm>
          <a:prstGeom prst="rect">
            <a:avLst/>
          </a:prstGeom>
          <a:solidFill>
            <a:srgbClr val="0317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2383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年度表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13" t="36351" r="23647" b="37400"/>
          <a:stretch/>
        </p:blipFill>
        <p:spPr>
          <a:xfrm>
            <a:off x="881985" y="402287"/>
            <a:ext cx="1829640" cy="696656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i="0"/>
            </a:lvl1pPr>
            <a:lvl2pPr>
              <a:defRPr i="0"/>
            </a:lvl2pPr>
            <a:lvl3pPr>
              <a:defRPr i="0"/>
            </a:lvl3pPr>
            <a:lvl4pPr>
              <a:defRPr i="0"/>
            </a:lvl4pPr>
            <a:lvl5pPr>
              <a:defRPr i="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3F462C45-B394-4C68-BCFB-C76CE85D400E}"/>
              </a:ext>
            </a:extLst>
          </p:cNvPr>
          <p:cNvSpPr/>
          <p:nvPr userDrawn="1"/>
        </p:nvSpPr>
        <p:spPr>
          <a:xfrm>
            <a:off x="10174515" y="342192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2175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年度表现</a:t>
            </a:r>
            <a:endParaRPr lang="zh-CN" altLang="en-US" dirty="0">
              <a:solidFill>
                <a:srgbClr val="021756"/>
              </a:solidFill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635BAEC3-A992-1C40-90BC-114E6ABE4E4C}"/>
              </a:ext>
            </a:extLst>
          </p:cNvPr>
          <p:cNvSpPr/>
          <p:nvPr userDrawn="1"/>
        </p:nvSpPr>
        <p:spPr>
          <a:xfrm>
            <a:off x="2826202" y="935352"/>
            <a:ext cx="9102445" cy="45719"/>
          </a:xfrm>
          <a:prstGeom prst="rect">
            <a:avLst/>
          </a:prstGeom>
          <a:solidFill>
            <a:srgbClr val="0317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31B0D0D5-CF70-4C4B-A5E6-EA940E09403A}"/>
              </a:ext>
            </a:extLst>
          </p:cNvPr>
          <p:cNvSpPr/>
          <p:nvPr userDrawn="1"/>
        </p:nvSpPr>
        <p:spPr>
          <a:xfrm>
            <a:off x="263353" y="935352"/>
            <a:ext cx="504055" cy="45719"/>
          </a:xfrm>
          <a:prstGeom prst="rect">
            <a:avLst/>
          </a:prstGeom>
          <a:solidFill>
            <a:srgbClr val="0317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5760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服务的主要客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13" t="36351" r="23647" b="37400"/>
          <a:stretch/>
        </p:blipFill>
        <p:spPr>
          <a:xfrm>
            <a:off x="881985" y="402287"/>
            <a:ext cx="1829640" cy="696656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i="0"/>
            </a:lvl1pPr>
            <a:lvl2pPr>
              <a:defRPr i="0"/>
            </a:lvl2pPr>
            <a:lvl3pPr>
              <a:defRPr i="0"/>
            </a:lvl3pPr>
            <a:lvl4pPr>
              <a:defRPr i="0"/>
            </a:lvl4pPr>
            <a:lvl5pPr>
              <a:defRPr i="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3F462C45-B394-4C68-BCFB-C76CE85D400E}"/>
              </a:ext>
            </a:extLst>
          </p:cNvPr>
          <p:cNvSpPr/>
          <p:nvPr userDrawn="1"/>
        </p:nvSpPr>
        <p:spPr>
          <a:xfrm>
            <a:off x="8976320" y="342192"/>
            <a:ext cx="30572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2175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服务的主要客户</a:t>
            </a:r>
            <a:endParaRPr lang="zh-CN" altLang="en-US" dirty="0">
              <a:solidFill>
                <a:srgbClr val="021756"/>
              </a:solidFill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2EFAEDFC-4231-774D-B216-DE922D16EDF6}"/>
              </a:ext>
            </a:extLst>
          </p:cNvPr>
          <p:cNvSpPr/>
          <p:nvPr userDrawn="1"/>
        </p:nvSpPr>
        <p:spPr>
          <a:xfrm>
            <a:off x="2826202" y="935352"/>
            <a:ext cx="9102445" cy="45719"/>
          </a:xfrm>
          <a:prstGeom prst="rect">
            <a:avLst/>
          </a:prstGeom>
          <a:solidFill>
            <a:srgbClr val="0317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B61B3D62-58F6-A94D-AE78-1C75224ACF20}"/>
              </a:ext>
            </a:extLst>
          </p:cNvPr>
          <p:cNvSpPr/>
          <p:nvPr userDrawn="1"/>
        </p:nvSpPr>
        <p:spPr>
          <a:xfrm>
            <a:off x="263353" y="935352"/>
            <a:ext cx="504055" cy="45719"/>
          </a:xfrm>
          <a:prstGeom prst="rect">
            <a:avLst/>
          </a:prstGeom>
          <a:solidFill>
            <a:srgbClr val="0317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01187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2020/7/29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5671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2020/7/29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60" r:id="rId2"/>
    <p:sldLayoutId id="2147483661" r:id="rId3"/>
    <p:sldLayoutId id="2147483662" r:id="rId4"/>
    <p:sldLayoutId id="2147483663" r:id="rId5"/>
    <p:sldLayoutId id="2147483649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rgbClr val="021756"/>
          </a:solidFill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•"/>
        <a:defRPr sz="1800" i="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742950" indent="-28575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–"/>
        <a:defRPr sz="1600" i="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id="{8E11B30C-B120-47E4-B260-A332525D9E7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13" t="36351" r="23647" b="37400"/>
          <a:stretch/>
        </p:blipFill>
        <p:spPr>
          <a:xfrm>
            <a:off x="4547828" y="665858"/>
            <a:ext cx="3096344" cy="1178966"/>
          </a:xfrm>
          <a:prstGeom prst="rect">
            <a:avLst/>
          </a:prstGeom>
        </p:spPr>
      </p:pic>
      <p:sp>
        <p:nvSpPr>
          <p:cNvPr id="7" name="标题 1">
            <a:extLst>
              <a:ext uri="{FF2B5EF4-FFF2-40B4-BE49-F238E27FC236}">
                <a16:creationId xmlns:a16="http://schemas.microsoft.com/office/drawing/2014/main" id="{614FDFC5-5A8B-AF49-B8A0-6F0CF6E700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2096852"/>
            <a:ext cx="12192000" cy="1872208"/>
          </a:xfrm>
        </p:spPr>
        <p:txBody>
          <a:bodyPr>
            <a:normAutofit/>
          </a:bodyPr>
          <a:lstStyle/>
          <a:p>
            <a:r>
              <a:rPr lang="zh-CN" altLang="en-US" sz="5400" dirty="0">
                <a:solidFill>
                  <a:srgbClr val="031756"/>
                </a:solidFill>
              </a:rPr>
              <a:t>第</a:t>
            </a:r>
            <a:r>
              <a:rPr lang="en-US" altLang="zh-CN" sz="5400" dirty="0">
                <a:solidFill>
                  <a:srgbClr val="031756"/>
                </a:solidFill>
              </a:rPr>
              <a:t>7</a:t>
            </a:r>
            <a:r>
              <a:rPr lang="zh-CN" altLang="en-US" sz="5400" dirty="0">
                <a:solidFill>
                  <a:srgbClr val="031756"/>
                </a:solidFill>
              </a:rPr>
              <a:t>届</a:t>
            </a:r>
            <a:r>
              <a:rPr lang="en-US" altLang="zh-CN" sz="5400" dirty="0">
                <a:solidFill>
                  <a:srgbClr val="031756"/>
                </a:solidFill>
              </a:rPr>
              <a:t>TMA</a:t>
            </a:r>
            <a:r>
              <a:rPr lang="zh-CN" altLang="en-US" sz="5400" dirty="0">
                <a:solidFill>
                  <a:srgbClr val="031756"/>
                </a:solidFill>
              </a:rPr>
              <a:t>移动营销大奖</a:t>
            </a:r>
          </a:p>
        </p:txBody>
      </p:sp>
      <p:sp>
        <p:nvSpPr>
          <p:cNvPr id="10" name="副标题 2">
            <a:extLst>
              <a:ext uri="{FF2B5EF4-FFF2-40B4-BE49-F238E27FC236}">
                <a16:creationId xmlns:a16="http://schemas.microsoft.com/office/drawing/2014/main" id="{29BACE97-109B-2242-B13E-940DC4E8D335}"/>
              </a:ext>
            </a:extLst>
          </p:cNvPr>
          <p:cNvSpPr txBox="1">
            <a:spLocks/>
          </p:cNvSpPr>
          <p:nvPr/>
        </p:nvSpPr>
        <p:spPr>
          <a:xfrm>
            <a:off x="0" y="4221088"/>
            <a:ext cx="12192000" cy="13686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汉仪润圆-35W" panose="00020600040101010101" pitchFamily="18" charset="-122"/>
                <a:ea typeface="汉仪润圆-35W" panose="00020600040101010101" pitchFamily="18" charset="-122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汉仪润圆-35W" panose="00020600040101010101" pitchFamily="18" charset="-122"/>
                <a:ea typeface="汉仪润圆-35W" panose="00020600040101010101" pitchFamily="18" charset="-122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等线 Light" panose="02010600030101010101" pitchFamily="2" charset="-122"/>
                <a:ea typeface="等线 Light" panose="02010600030101010101" pitchFamily="2" charset="-122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等线 Light" panose="02010600030101010101" pitchFamily="2" charset="-122"/>
                <a:ea typeface="等线 Light" panose="02010600030101010101" pitchFamily="2" charset="-122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等线 Light" panose="02010600030101010101" pitchFamily="2" charset="-122"/>
                <a:ea typeface="等线 Light" panose="02010600030101010101" pitchFamily="2" charset="-122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zh-CN" altLang="en-US" sz="3600" dirty="0">
                <a:solidFill>
                  <a:srgbClr val="031756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参赛资料填写</a:t>
            </a:r>
            <a:endParaRPr lang="en-US" altLang="zh-CN" sz="3600" dirty="0">
              <a:solidFill>
                <a:srgbClr val="031756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zh-CN" altLang="en-US" dirty="0">
                <a:solidFill>
                  <a:schemeClr val="accent6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（公司类）</a:t>
            </a:r>
          </a:p>
        </p:txBody>
      </p:sp>
    </p:spTree>
    <p:extLst>
      <p:ext uri="{BB962C8B-B14F-4D97-AF65-F5344CB8AC3E}">
        <p14:creationId xmlns:p14="http://schemas.microsoft.com/office/powerpoint/2010/main" val="39125203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填写要求</a:t>
            </a:r>
          </a:p>
        </p:txBody>
      </p:sp>
      <p:sp>
        <p:nvSpPr>
          <p:cNvPr id="7" name="内容占位符 2">
            <a:extLst>
              <a:ext uri="{FF2B5EF4-FFF2-40B4-BE49-F238E27FC236}">
                <a16:creationId xmlns:a16="http://schemas.microsoft.com/office/drawing/2014/main" id="{E2023B52-52B5-4C64-BF21-1083A20808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7428" y="1600201"/>
            <a:ext cx="10297144" cy="4525963"/>
          </a:xfrm>
        </p:spPr>
        <p:txBody>
          <a:bodyPr>
            <a:normAutofit/>
          </a:bodyPr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zh-CN" altLang="en-US" sz="1600" b="1" dirty="0">
                <a:solidFill>
                  <a:srgbClr val="031756"/>
                </a:solidFill>
              </a:rPr>
              <a:t>请提供参赛公司</a:t>
            </a:r>
            <a:r>
              <a:rPr lang="en-US" altLang="zh-CN" sz="1600" b="1" dirty="0">
                <a:solidFill>
                  <a:srgbClr val="031756"/>
                </a:solidFill>
              </a:rPr>
              <a:t>logo</a:t>
            </a:r>
            <a:r>
              <a:rPr lang="zh-CN" altLang="en-US" sz="1600" b="1" dirty="0">
                <a:solidFill>
                  <a:srgbClr val="031756"/>
                </a:solidFill>
              </a:rPr>
              <a:t>，</a:t>
            </a:r>
            <a:r>
              <a:rPr lang="en-US" altLang="zh-CN" sz="1600" b="1" dirty="0">
                <a:solidFill>
                  <a:srgbClr val="031756"/>
                </a:solidFill>
              </a:rPr>
              <a:t>AI</a:t>
            </a:r>
            <a:r>
              <a:rPr lang="zh-CN" altLang="en-US" sz="1600" b="1" dirty="0">
                <a:solidFill>
                  <a:srgbClr val="031756"/>
                </a:solidFill>
              </a:rPr>
              <a:t>及</a:t>
            </a:r>
            <a:r>
              <a:rPr lang="en-US" altLang="zh-CN" sz="1600" b="1" dirty="0">
                <a:solidFill>
                  <a:srgbClr val="031756"/>
                </a:solidFill>
              </a:rPr>
              <a:t>JPG</a:t>
            </a:r>
            <a:r>
              <a:rPr lang="zh-CN" altLang="en-US" sz="1600" b="1" dirty="0">
                <a:solidFill>
                  <a:srgbClr val="031756"/>
                </a:solidFill>
              </a:rPr>
              <a:t>格式各一（以附件形式发送）。</a:t>
            </a:r>
            <a:endParaRPr lang="en-US" altLang="zh-CN" sz="1600" b="1" dirty="0">
              <a:solidFill>
                <a:srgbClr val="031756"/>
              </a:solidFill>
            </a:endParaRP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zh-CN" altLang="en-US" sz="1600" b="1" dirty="0">
                <a:solidFill>
                  <a:srgbClr val="031756"/>
                </a:solidFill>
              </a:rPr>
              <a:t>为</a:t>
            </a:r>
            <a:r>
              <a:rPr lang="zh-CN" altLang="en-US" sz="1600" b="1" i="0" dirty="0">
                <a:solidFill>
                  <a:srgbClr val="031756"/>
                </a:solidFill>
              </a:rPr>
              <a:t>保证参赛作品的统一展示，请严格遵照模板中的版块分类填写，各版块内可根据需求增减内容</a:t>
            </a:r>
            <a:r>
              <a:rPr lang="zh-CN" altLang="en-US" sz="1600" b="1" dirty="0">
                <a:solidFill>
                  <a:srgbClr val="031756"/>
                </a:solidFill>
              </a:rPr>
              <a:t>页数；填写时，请将模板中的提示说明文字删除；</a:t>
            </a:r>
            <a:r>
              <a:rPr lang="zh-CN" altLang="en-US" sz="1600" b="1" i="0" dirty="0">
                <a:solidFill>
                  <a:srgbClr val="031756"/>
                </a:solidFill>
              </a:rPr>
              <a:t>可对</a:t>
            </a:r>
            <a:r>
              <a:rPr lang="en-US" altLang="zh-CN" sz="1600" b="1" i="0" dirty="0">
                <a:solidFill>
                  <a:srgbClr val="031756"/>
                </a:solidFill>
              </a:rPr>
              <a:t>PPT</a:t>
            </a:r>
            <a:r>
              <a:rPr lang="zh-CN" altLang="en-US" sz="1600" b="1" i="0" dirty="0">
                <a:solidFill>
                  <a:srgbClr val="031756"/>
                </a:solidFill>
              </a:rPr>
              <a:t>进行美化设计，以增加阅读体验。</a:t>
            </a:r>
            <a:endParaRPr lang="en-US" altLang="zh-CN" sz="1600" b="1" i="0" dirty="0">
              <a:solidFill>
                <a:srgbClr val="031756"/>
              </a:solidFill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Font typeface="+mj-ea"/>
              <a:buAutoNum type="circleNumDbPlain"/>
            </a:pPr>
            <a:r>
              <a:rPr lang="zh-CN" altLang="en-US" sz="1600" b="1" i="0" dirty="0"/>
              <a:t>格式：</a:t>
            </a:r>
            <a:r>
              <a:rPr lang="zh-CN" altLang="en-US" sz="1600" i="0" dirty="0"/>
              <a:t>参赛作品</a:t>
            </a:r>
            <a:r>
              <a:rPr lang="en-US" altLang="zh-CN" sz="1600" i="0" dirty="0"/>
              <a:t>PPT</a:t>
            </a:r>
            <a:r>
              <a:rPr lang="zh-CN" altLang="en-US" sz="1600" i="0" dirty="0"/>
              <a:t>页面比例为</a:t>
            </a:r>
            <a:r>
              <a:rPr lang="en-US" altLang="zh-CN" sz="1600" i="0" dirty="0"/>
              <a:t>16:9</a:t>
            </a:r>
            <a:r>
              <a:rPr lang="zh-CN" altLang="en-US" sz="1600" i="0" dirty="0"/>
              <a:t>，整体不超过</a:t>
            </a:r>
            <a:r>
              <a:rPr lang="en-US" altLang="zh-CN" sz="1600" i="0" dirty="0"/>
              <a:t>25</a:t>
            </a:r>
            <a:r>
              <a:rPr lang="zh-CN" altLang="en-US" sz="1600" i="0" dirty="0"/>
              <a:t>页，模板中的填写要求提示文字需自行删除。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+mj-ea"/>
              <a:buAutoNum type="circleNumDbPlain"/>
            </a:pPr>
            <a:r>
              <a:rPr lang="zh-CN" altLang="en-US" sz="1600" b="1" i="0" dirty="0"/>
              <a:t>图片：</a:t>
            </a:r>
            <a:r>
              <a:rPr lang="zh-CN" altLang="en-US" sz="1600" i="0" dirty="0"/>
              <a:t>插入在内容描述的相应位置，尽可能使用高清且冲击力强的配图，以达到惊艳的视觉效果。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+mj-ea"/>
              <a:buAutoNum type="circleNumDbPlain"/>
            </a:pPr>
            <a:r>
              <a:rPr lang="zh-CN" altLang="en-US" sz="1600" b="1" i="0" dirty="0"/>
              <a:t>链接：</a:t>
            </a:r>
            <a:r>
              <a:rPr lang="zh-CN" altLang="en-US" sz="1600" i="0" dirty="0"/>
              <a:t>内嵌在内容中的链接地址，请确保链接长期有效且能正常打开浏览。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+mj-ea"/>
              <a:buAutoNum type="circleNumDbPlain"/>
            </a:pPr>
            <a:r>
              <a:rPr lang="zh-CN" altLang="en-US" sz="1600" b="1" i="0" dirty="0"/>
              <a:t>视频：</a:t>
            </a:r>
            <a:r>
              <a:rPr lang="zh-CN" altLang="en-US" sz="1600" dirty="0"/>
              <a:t>作品中如有视频，建议时长在</a:t>
            </a:r>
            <a:r>
              <a:rPr lang="en-US" altLang="zh-CN" sz="1600" dirty="0"/>
              <a:t>3</a:t>
            </a:r>
            <a:r>
              <a:rPr lang="zh-CN" altLang="en-US" sz="1600" dirty="0"/>
              <a:t>分钟以内，请提供视频源文件，同时将视频上传至视频网站，提供视频链接（切勿将视频直接内嵌到</a:t>
            </a:r>
            <a:r>
              <a:rPr lang="en-US" altLang="zh-CN" sz="1600" dirty="0"/>
              <a:t>PPT</a:t>
            </a:r>
            <a:r>
              <a:rPr lang="zh-CN" altLang="en-US" sz="1600" dirty="0"/>
              <a:t>中）。</a:t>
            </a:r>
            <a:endParaRPr lang="en-US" altLang="zh-CN" sz="1600" i="0" dirty="0"/>
          </a:p>
        </p:txBody>
      </p:sp>
    </p:spTree>
    <p:extLst>
      <p:ext uri="{BB962C8B-B14F-4D97-AF65-F5344CB8AC3E}">
        <p14:creationId xmlns:p14="http://schemas.microsoft.com/office/powerpoint/2010/main" val="18907559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199456" y="3402628"/>
            <a:ext cx="1813992" cy="1813992"/>
          </a:xfrm>
          <a:prstGeom prst="rect">
            <a:avLst/>
          </a:prstGeom>
          <a:noFill/>
          <a:ln>
            <a:solidFill>
              <a:schemeClr val="accent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</a:p>
        </p:txBody>
      </p:sp>
      <p:sp>
        <p:nvSpPr>
          <p:cNvPr id="6" name="标题 1"/>
          <p:cNvSpPr txBox="1">
            <a:spLocks/>
          </p:cNvSpPr>
          <p:nvPr/>
        </p:nvSpPr>
        <p:spPr>
          <a:xfrm>
            <a:off x="695400" y="1484784"/>
            <a:ext cx="1075677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2">
                    <a:lumMod val="7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j-cs"/>
              </a:defRPr>
            </a:lvl1pPr>
          </a:lstStyle>
          <a:p>
            <a:r>
              <a:rPr lang="zh-CN" altLang="en-US" sz="4000" dirty="0">
                <a:solidFill>
                  <a:srgbClr val="0217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公司简称</a:t>
            </a:r>
          </a:p>
        </p:txBody>
      </p:sp>
      <p:sp>
        <p:nvSpPr>
          <p:cNvPr id="7" name="内容占位符 2"/>
          <p:cNvSpPr txBox="1">
            <a:spLocks/>
          </p:cNvSpPr>
          <p:nvPr/>
        </p:nvSpPr>
        <p:spPr>
          <a:xfrm>
            <a:off x="3762636" y="3068960"/>
            <a:ext cx="5112568" cy="248132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342900" indent="-3429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 sz="1800" i="1" kern="120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–"/>
              <a:defRPr sz="1600" i="1" kern="120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等线 Light" panose="02010600030101010101" pitchFamily="2" charset="-122"/>
                <a:ea typeface="等线 Light" panose="02010600030101010101" pitchFamily="2" charset="-122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等线 Light" panose="02010600030101010101" pitchFamily="2" charset="-122"/>
                <a:ea typeface="等线 Light" panose="02010600030101010101" pitchFamily="2" charset="-122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等线 Light" panose="02010600030101010101" pitchFamily="2" charset="-122"/>
                <a:ea typeface="等线 Light" panose="02010600030101010101" pitchFamily="2" charset="-122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540000">
              <a:buClr>
                <a:srgbClr val="002060"/>
              </a:buClr>
              <a:buFont typeface="Wingdings" panose="05000000000000000000" pitchFamily="2" charset="2"/>
              <a:buChar char="u"/>
            </a:pPr>
            <a:r>
              <a:rPr lang="zh-CN" altLang="en-US" sz="1400" b="1" i="0" dirty="0">
                <a:solidFill>
                  <a:srgbClr val="0217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公司网址：</a:t>
            </a:r>
            <a:r>
              <a:rPr lang="zh-CN" altLang="en-US" sz="1400" i="0" dirty="0">
                <a:solidFill>
                  <a:srgbClr val="0217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如没有可去掉此项</a:t>
            </a:r>
          </a:p>
          <a:p>
            <a:pPr indent="-540000">
              <a:buClr>
                <a:srgbClr val="002060"/>
              </a:buClr>
              <a:buFont typeface="Wingdings" panose="05000000000000000000" pitchFamily="2" charset="2"/>
              <a:buChar char="u"/>
            </a:pPr>
            <a:r>
              <a:rPr lang="zh-CN" altLang="en-US" sz="1400" b="1" i="0" dirty="0">
                <a:solidFill>
                  <a:srgbClr val="0217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微信公众平台：</a:t>
            </a:r>
            <a:r>
              <a:rPr lang="zh-CN" altLang="en-US" sz="1400" i="0" dirty="0">
                <a:solidFill>
                  <a:srgbClr val="0217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名称及二维码，如没有可去掉此项</a:t>
            </a:r>
          </a:p>
          <a:p>
            <a:pPr indent="-540000">
              <a:buClr>
                <a:srgbClr val="002060"/>
              </a:buClr>
              <a:buFont typeface="Wingdings" panose="05000000000000000000" pitchFamily="2" charset="2"/>
              <a:buChar char="u"/>
            </a:pPr>
            <a:r>
              <a:rPr lang="zh-CN" altLang="en-US" sz="1400" b="1" i="0" dirty="0">
                <a:solidFill>
                  <a:srgbClr val="0217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参选类别：</a:t>
            </a:r>
            <a:r>
              <a:rPr lang="zh-CN" altLang="en-US" sz="1400" i="0" dirty="0">
                <a:solidFill>
                  <a:srgbClr val="0217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请对所选奖项标注红色（可同时报选）</a:t>
            </a:r>
            <a:endParaRPr lang="en-US" altLang="zh-CN" sz="1400" i="0" dirty="0">
              <a:solidFill>
                <a:srgbClr val="02175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zh-CN" altLang="en-US" sz="1400" i="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□  年度最具影响力移动营销公司</a:t>
            </a:r>
            <a:endParaRPr lang="en-US" altLang="zh-CN" sz="1400" i="0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zh-CN" altLang="en-US" sz="1400" i="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□  年度最具创新力移动营销公司</a:t>
            </a:r>
            <a:endParaRPr lang="en-US" altLang="zh-CN" sz="1400" i="0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zh-CN" altLang="en-US" sz="1400" i="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□  年度最具影响力移动网络平台</a:t>
            </a:r>
            <a:endParaRPr lang="en-US" altLang="zh-CN" sz="1400" i="0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zh-CN" altLang="en-US" sz="1400" i="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□  年度最具创新力移动网络平台</a:t>
            </a:r>
            <a:r>
              <a:rPr lang="zh-CN" altLang="en-US" sz="1400" i="0" dirty="0">
                <a:solidFill>
                  <a:srgbClr val="0217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</p:txBody>
      </p:sp>
      <p:sp>
        <p:nvSpPr>
          <p:cNvPr id="9" name="矩形 8"/>
          <p:cNvSpPr/>
          <p:nvPr/>
        </p:nvSpPr>
        <p:spPr>
          <a:xfrm>
            <a:off x="9221452" y="3402628"/>
            <a:ext cx="1813992" cy="1813992"/>
          </a:xfrm>
          <a:prstGeom prst="rect">
            <a:avLst/>
          </a:prstGeom>
          <a:noFill/>
          <a:ln>
            <a:solidFill>
              <a:schemeClr val="accent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二维码</a:t>
            </a:r>
            <a:endParaRPr lang="en-US" altLang="zh-CN" sz="3600" dirty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21254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127448" y="1600201"/>
            <a:ext cx="9865096" cy="4525963"/>
          </a:xfrm>
        </p:spPr>
        <p:txBody>
          <a:bodyPr/>
          <a:lstStyle/>
          <a:p>
            <a:r>
              <a:rPr lang="zh-CN" altLang="zh-CN" i="1" dirty="0"/>
              <a:t>公司发展历程、规模、营收、团队</a:t>
            </a:r>
            <a:r>
              <a:rPr lang="zh-CN" altLang="en-US" i="1" dirty="0"/>
              <a:t>架构</a:t>
            </a:r>
            <a:r>
              <a:rPr lang="zh-CN" altLang="zh-CN" i="1" dirty="0"/>
              <a:t>、</a:t>
            </a:r>
            <a:r>
              <a:rPr lang="zh-CN" altLang="en-US" i="1" dirty="0"/>
              <a:t>核心业务等。</a:t>
            </a:r>
          </a:p>
          <a:p>
            <a:endParaRPr lang="zh-CN" altLang="en-US" i="1" dirty="0"/>
          </a:p>
        </p:txBody>
      </p:sp>
    </p:spTree>
    <p:extLst>
      <p:ext uri="{BB962C8B-B14F-4D97-AF65-F5344CB8AC3E}">
        <p14:creationId xmlns:p14="http://schemas.microsoft.com/office/powerpoint/2010/main" val="36626625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55440" y="1600201"/>
            <a:ext cx="10081120" cy="4525963"/>
          </a:xfrm>
        </p:spPr>
        <p:txBody>
          <a:bodyPr/>
          <a:lstStyle/>
          <a:p>
            <a:r>
              <a:rPr lang="zh-CN" altLang="en-US" i="1" dirty="0"/>
              <a:t>公司业务模块、产品及服务模式等方面的优势特点，凸显业界影响力。</a:t>
            </a:r>
          </a:p>
          <a:p>
            <a:endParaRPr lang="zh-CN" altLang="en-US" i="1" dirty="0"/>
          </a:p>
        </p:txBody>
      </p:sp>
    </p:spTree>
    <p:extLst>
      <p:ext uri="{BB962C8B-B14F-4D97-AF65-F5344CB8AC3E}">
        <p14:creationId xmlns:p14="http://schemas.microsoft.com/office/powerpoint/2010/main" val="18328448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55440" y="1600201"/>
            <a:ext cx="9950896" cy="4525963"/>
          </a:xfrm>
        </p:spPr>
        <p:txBody>
          <a:bodyPr/>
          <a:lstStyle/>
          <a:p>
            <a:r>
              <a:rPr lang="zh-CN" altLang="en-US" b="1" i="1" dirty="0">
                <a:solidFill>
                  <a:srgbClr val="021756"/>
                </a:solidFill>
              </a:rPr>
              <a:t>报选“年度最具影响力移动营销公司</a:t>
            </a:r>
            <a:r>
              <a:rPr lang="en-US" altLang="zh-CN" b="1" i="1" dirty="0">
                <a:solidFill>
                  <a:srgbClr val="021756"/>
                </a:solidFill>
              </a:rPr>
              <a:t>/</a:t>
            </a:r>
            <a:r>
              <a:rPr lang="zh-CN" altLang="en-US" b="1" i="1" dirty="0">
                <a:solidFill>
                  <a:srgbClr val="021756"/>
                </a:solidFill>
              </a:rPr>
              <a:t>网络平台”填写</a:t>
            </a:r>
            <a:endParaRPr lang="en-US" altLang="zh-CN" i="1" dirty="0">
              <a:solidFill>
                <a:srgbClr val="021756"/>
              </a:solidFill>
            </a:endParaRPr>
          </a:p>
          <a:p>
            <a:pPr lvl="1"/>
            <a:r>
              <a:rPr lang="zh-CN" altLang="en-US" i="1" dirty="0"/>
              <a:t>近一年公司在移动营销领域的重要成就，对业界有一定的影响力。</a:t>
            </a:r>
            <a:endParaRPr lang="en-US" altLang="zh-CN" i="1" dirty="0"/>
          </a:p>
          <a:p>
            <a:r>
              <a:rPr lang="zh-CN" altLang="en-US" b="1" i="1" dirty="0">
                <a:solidFill>
                  <a:srgbClr val="021756"/>
                </a:solidFill>
              </a:rPr>
              <a:t>报选“年度最具创新力移动营销公司</a:t>
            </a:r>
            <a:r>
              <a:rPr lang="en-US" altLang="zh-CN" b="1" i="1" dirty="0">
                <a:solidFill>
                  <a:srgbClr val="021756"/>
                </a:solidFill>
              </a:rPr>
              <a:t>/</a:t>
            </a:r>
            <a:r>
              <a:rPr lang="zh-CN" altLang="en-US" b="1" i="1" dirty="0">
                <a:solidFill>
                  <a:srgbClr val="021756"/>
                </a:solidFill>
              </a:rPr>
              <a:t>网络平台”填写</a:t>
            </a:r>
            <a:endParaRPr lang="en-US" altLang="zh-CN" i="1" dirty="0">
              <a:solidFill>
                <a:srgbClr val="021756"/>
              </a:solidFill>
            </a:endParaRPr>
          </a:p>
          <a:p>
            <a:pPr lvl="1"/>
            <a:r>
              <a:rPr lang="zh-CN" altLang="en-US" i="1" dirty="0"/>
              <a:t>近一年公司在移动营销领域实现的创新性成长，包含但不限于战略革新、业务升级、产品迭代、服务优化等方面，凸显公司的创新特色。</a:t>
            </a:r>
          </a:p>
        </p:txBody>
      </p:sp>
    </p:spTree>
    <p:extLst>
      <p:ext uri="{BB962C8B-B14F-4D97-AF65-F5344CB8AC3E}">
        <p14:creationId xmlns:p14="http://schemas.microsoft.com/office/powerpoint/2010/main" val="15866080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83432" y="1600201"/>
            <a:ext cx="10153128" cy="4525963"/>
          </a:xfrm>
        </p:spPr>
        <p:txBody>
          <a:bodyPr/>
          <a:lstStyle/>
          <a:p>
            <a:r>
              <a:rPr lang="zh-CN" altLang="en-US" i="1" dirty="0"/>
              <a:t>近</a:t>
            </a:r>
            <a:r>
              <a:rPr lang="en-US" altLang="zh-CN" i="1" dirty="0"/>
              <a:t>2</a:t>
            </a:r>
            <a:r>
              <a:rPr lang="zh-CN" altLang="en-US" i="1" dirty="0"/>
              <a:t>年服务的主要客户，可分行业展示，名称</a:t>
            </a:r>
            <a:r>
              <a:rPr lang="en-US" altLang="zh-CN" i="1" dirty="0"/>
              <a:t>+logo</a:t>
            </a:r>
          </a:p>
        </p:txBody>
      </p:sp>
    </p:spTree>
    <p:extLst>
      <p:ext uri="{BB962C8B-B14F-4D97-AF65-F5344CB8AC3E}">
        <p14:creationId xmlns:p14="http://schemas.microsoft.com/office/powerpoint/2010/main" val="12686108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3648</TotalTime>
  <Words>424</Words>
  <Application>Microsoft Macintosh PowerPoint</Application>
  <PresentationFormat>宽屏</PresentationFormat>
  <Paragraphs>27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6" baseType="lpstr">
      <vt:lpstr>等线</vt:lpstr>
      <vt:lpstr>等线 Light</vt:lpstr>
      <vt:lpstr>宋体</vt:lpstr>
      <vt:lpstr>Microsoft YaHei</vt:lpstr>
      <vt:lpstr>Microsoft YaHei</vt:lpstr>
      <vt:lpstr>Arial</vt:lpstr>
      <vt:lpstr>Calibri</vt:lpstr>
      <vt:lpstr>Wingdings</vt:lpstr>
      <vt:lpstr>Office 主题</vt:lpstr>
      <vt:lpstr>第7届TMA移动营销大奖</vt:lpstr>
      <vt:lpstr>填写要求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pc</dc:creator>
  <cp:lastModifiedBy>Microsoft Office 用户</cp:lastModifiedBy>
  <cp:revision>180</cp:revision>
  <dcterms:created xsi:type="dcterms:W3CDTF">2016-06-21T06:17:04Z</dcterms:created>
  <dcterms:modified xsi:type="dcterms:W3CDTF">2020-07-29T10:02:26Z</dcterms:modified>
</cp:coreProperties>
</file>